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9" r:id="rId15"/>
    <p:sldId id="270" r:id="rId16"/>
    <p:sldId id="271" r:id="rId17"/>
    <p:sldId id="272" r:id="rId18"/>
  </p:sldIdLst>
  <p:sldSz cx="18288000" cy="10287000"/>
  <p:notesSz cx="6858000" cy="9144000"/>
  <p:embeddedFontLst>
    <p:embeddedFont>
      <p:font typeface="Arimo Bold" panose="020B0604020202020204" charset="0"/>
      <p:regular r:id="rId19"/>
      <p:bold r:id="rId20"/>
    </p:embeddedFont>
    <p:embeddedFont>
      <p:font typeface="Asap" panose="020B0604020202020204" charset="0"/>
      <p:regular r:id="rId21"/>
    </p:embeddedFont>
    <p:embeddedFont>
      <p:font typeface="Asap Bold" panose="020B0604020202020204" charset="0"/>
      <p:regular r:id="rId22"/>
      <p:bold r:id="rId23"/>
    </p:embeddedFont>
    <p:embeddedFont>
      <p:font typeface="Cabin Medium" panose="020B0604020202020204" charset="0"/>
      <p:regular r:id="rId24"/>
    </p:embeddedFont>
    <p:embeddedFont>
      <p:font typeface="Clear Sans Bold" panose="020B0604020202020204" charset="0"/>
      <p:regular r:id="rId25"/>
      <p:bold r:id="rId26"/>
    </p:embeddedFont>
    <p:embeddedFont>
      <p:font typeface="DejaVu Serif Bold" panose="020B0604020202020204" charset="0"/>
      <p:regular r:id="rId27"/>
      <p:bold r:id="rId28"/>
    </p:embeddedFont>
    <p:embeddedFont>
      <p:font typeface="Muli" panose="020B0604020202020204" charset="0"/>
      <p:regular r:id="rId29"/>
    </p:embeddedFont>
    <p:embeddedFont>
      <p:font typeface="Muli Bold" panose="020B060402020202020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autoAdjust="0"/>
    <p:restoredTop sz="94649" autoAdjust="0"/>
  </p:normalViewPr>
  <p:slideViewPr>
    <p:cSldViewPr>
      <p:cViewPr>
        <p:scale>
          <a:sx n="33" d="100"/>
          <a:sy n="33" d="100"/>
        </p:scale>
        <p:origin x="1954" y="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0.gif"/><Relationship Id="rId4" Type="http://schemas.openxmlformats.org/officeDocument/2006/relationships/image" Target="../media/image5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png"/><Relationship Id="rId17" Type="http://schemas.openxmlformats.org/officeDocument/2006/relationships/image" Target="../media/image34.png"/><Relationship Id="rId2" Type="http://schemas.openxmlformats.org/officeDocument/2006/relationships/image" Target="../media/image20.pn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2.png"/><Relationship Id="rId10" Type="http://schemas.openxmlformats.org/officeDocument/2006/relationships/image" Target="../media/image28.png"/><Relationship Id="rId19" Type="http://schemas.openxmlformats.org/officeDocument/2006/relationships/image" Target="../media/image36.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3890" y="385108"/>
            <a:ext cx="13031253" cy="1287184"/>
          </a:xfrm>
          <a:custGeom>
            <a:avLst/>
            <a:gdLst/>
            <a:ahLst/>
            <a:cxnLst/>
            <a:rect l="l" t="t" r="r" b="b"/>
            <a:pathLst>
              <a:path w="13031253" h="1287184">
                <a:moveTo>
                  <a:pt x="0" y="0"/>
                </a:moveTo>
                <a:lnTo>
                  <a:pt x="13031253" y="0"/>
                </a:lnTo>
                <a:lnTo>
                  <a:pt x="13031253" y="1287184"/>
                </a:lnTo>
                <a:lnTo>
                  <a:pt x="0" y="1287184"/>
                </a:lnTo>
                <a:lnTo>
                  <a:pt x="0" y="0"/>
                </a:lnTo>
                <a:close/>
              </a:path>
            </a:pathLst>
          </a:custGeom>
          <a:blipFill>
            <a:blip r:embed="rId2"/>
            <a:stretch>
              <a:fillRect t="-34" b="-34"/>
            </a:stretch>
          </a:blipFill>
        </p:spPr>
        <p:txBody>
          <a:bodyPr/>
          <a:lstStyle/>
          <a:p>
            <a:endParaRPr lang="en-US"/>
          </a:p>
        </p:txBody>
      </p:sp>
      <p:sp>
        <p:nvSpPr>
          <p:cNvPr id="3" name="Freeform 3"/>
          <p:cNvSpPr/>
          <p:nvPr/>
        </p:nvSpPr>
        <p:spPr>
          <a:xfrm>
            <a:off x="4709890" y="1409399"/>
            <a:ext cx="9185352" cy="1160462"/>
          </a:xfrm>
          <a:custGeom>
            <a:avLst/>
            <a:gdLst/>
            <a:ahLst/>
            <a:cxnLst/>
            <a:rect l="l" t="t" r="r" b="b"/>
            <a:pathLst>
              <a:path w="9185352" h="1160462">
                <a:moveTo>
                  <a:pt x="0" y="0"/>
                </a:moveTo>
                <a:lnTo>
                  <a:pt x="9185353" y="0"/>
                </a:lnTo>
                <a:lnTo>
                  <a:pt x="9185353" y="1160462"/>
                </a:lnTo>
                <a:lnTo>
                  <a:pt x="0" y="1160462"/>
                </a:lnTo>
                <a:lnTo>
                  <a:pt x="0" y="0"/>
                </a:lnTo>
                <a:close/>
              </a:path>
            </a:pathLst>
          </a:custGeom>
          <a:blipFill>
            <a:blip r:embed="rId3"/>
            <a:stretch>
              <a:fillRect r="-26994"/>
            </a:stretch>
          </a:blipFill>
        </p:spPr>
        <p:txBody>
          <a:bodyPr/>
          <a:lstStyle/>
          <a:p>
            <a:endParaRPr lang="en-US"/>
          </a:p>
        </p:txBody>
      </p:sp>
      <p:sp>
        <p:nvSpPr>
          <p:cNvPr id="4" name="Freeform 4"/>
          <p:cNvSpPr/>
          <p:nvPr/>
        </p:nvSpPr>
        <p:spPr>
          <a:xfrm>
            <a:off x="571276" y="741883"/>
            <a:ext cx="1827978" cy="1827978"/>
          </a:xfrm>
          <a:custGeom>
            <a:avLst/>
            <a:gdLst/>
            <a:ahLst/>
            <a:cxnLst/>
            <a:rect l="l" t="t" r="r" b="b"/>
            <a:pathLst>
              <a:path w="1827978" h="1827978">
                <a:moveTo>
                  <a:pt x="0" y="0"/>
                </a:moveTo>
                <a:lnTo>
                  <a:pt x="1827978" y="0"/>
                </a:lnTo>
                <a:lnTo>
                  <a:pt x="1827978" y="1827978"/>
                </a:lnTo>
                <a:lnTo>
                  <a:pt x="0" y="1827978"/>
                </a:lnTo>
                <a:lnTo>
                  <a:pt x="0" y="0"/>
                </a:lnTo>
                <a:close/>
              </a:path>
            </a:pathLst>
          </a:custGeom>
          <a:blipFill>
            <a:blip r:embed="rId4"/>
            <a:stretch>
              <a:fillRect/>
            </a:stretch>
          </a:blipFill>
        </p:spPr>
        <p:txBody>
          <a:bodyPr/>
          <a:lstStyle/>
          <a:p>
            <a:endParaRPr lang="en-US"/>
          </a:p>
        </p:txBody>
      </p:sp>
      <p:sp>
        <p:nvSpPr>
          <p:cNvPr id="5" name="AutoShape 5"/>
          <p:cNvSpPr/>
          <p:nvPr/>
        </p:nvSpPr>
        <p:spPr>
          <a:xfrm>
            <a:off x="3799424" y="2588911"/>
            <a:ext cx="10689153"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AutoShape 6"/>
          <p:cNvSpPr/>
          <p:nvPr/>
        </p:nvSpPr>
        <p:spPr>
          <a:xfrm>
            <a:off x="6045266" y="7593081"/>
            <a:ext cx="6857180" cy="0"/>
          </a:xfrm>
          <a:prstGeom prst="line">
            <a:avLst/>
          </a:prstGeom>
          <a:ln w="38100" cap="flat">
            <a:solidFill>
              <a:srgbClr val="000000"/>
            </a:solidFill>
            <a:prstDash val="solid"/>
            <a:headEnd type="none" w="sm" len="sm"/>
            <a:tailEnd type="none" w="sm" len="sm"/>
          </a:ln>
        </p:spPr>
        <p:txBody>
          <a:bodyPr/>
          <a:lstStyle/>
          <a:p>
            <a:endParaRPr lang="en-US"/>
          </a:p>
        </p:txBody>
      </p:sp>
      <p:sp>
        <p:nvSpPr>
          <p:cNvPr id="7" name="TextBox 7"/>
          <p:cNvSpPr txBox="1"/>
          <p:nvPr/>
        </p:nvSpPr>
        <p:spPr>
          <a:xfrm>
            <a:off x="5379344" y="3324889"/>
            <a:ext cx="8717655"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 ĐỒ ÁN TỐT NGHIỆP</a:t>
            </a:r>
          </a:p>
        </p:txBody>
      </p:sp>
      <p:sp>
        <p:nvSpPr>
          <p:cNvPr id="8" name="TextBox 8"/>
          <p:cNvSpPr txBox="1"/>
          <p:nvPr/>
        </p:nvSpPr>
        <p:spPr>
          <a:xfrm>
            <a:off x="3270025" y="4920664"/>
            <a:ext cx="12737518" cy="1868487"/>
          </a:xfrm>
          <a:prstGeom prst="rect">
            <a:avLst/>
          </a:prstGeom>
        </p:spPr>
        <p:txBody>
          <a:bodyPr lIns="0" tIns="0" rIns="0" bIns="0" rtlCol="0" anchor="t">
            <a:spAutoFit/>
          </a:bodyPr>
          <a:lstStyle/>
          <a:p>
            <a:pPr algn="ctr">
              <a:lnSpc>
                <a:spcPts val="4900"/>
              </a:lnSpc>
            </a:pPr>
            <a:r>
              <a:rPr lang="en-US" sz="3500">
                <a:solidFill>
                  <a:srgbClr val="000000"/>
                </a:solidFill>
                <a:latin typeface="DejaVu Serif Bold"/>
              </a:rPr>
              <a:t>XÂY DỰNG WEBSITE BÁN THIẾT BỊ LỌC NƯỚC CHO CỬA HÀNG NGỌC HÂN BẰNG LARAVEL FRAMEWORK VÀ MYSQL</a:t>
            </a:r>
          </a:p>
        </p:txBody>
      </p:sp>
      <p:sp>
        <p:nvSpPr>
          <p:cNvPr id="9" name="TextBox 9"/>
          <p:cNvSpPr txBox="1"/>
          <p:nvPr/>
        </p:nvSpPr>
        <p:spPr>
          <a:xfrm>
            <a:off x="1091309" y="7966117"/>
            <a:ext cx="16422515" cy="1882140"/>
          </a:xfrm>
          <a:prstGeom prst="rect">
            <a:avLst/>
          </a:prstGeom>
        </p:spPr>
        <p:txBody>
          <a:bodyPr lIns="0" tIns="0" rIns="0" bIns="0" rtlCol="0" anchor="t">
            <a:spAutoFit/>
          </a:bodyPr>
          <a:lstStyle/>
          <a:p>
            <a:pPr algn="ctr">
              <a:lnSpc>
                <a:spcPts val="4059"/>
              </a:lnSpc>
            </a:pPr>
            <a:r>
              <a:rPr lang="en-US" sz="2899">
                <a:solidFill>
                  <a:srgbClr val="000000"/>
                </a:solidFill>
                <a:latin typeface="DejaVu Serif Bold"/>
              </a:rPr>
              <a:t>GVHD: TS. Nguyễn Mạnh Cường</a:t>
            </a:r>
          </a:p>
          <a:p>
            <a:pPr algn="ctr">
              <a:lnSpc>
                <a:spcPts val="4059"/>
              </a:lnSpc>
            </a:pPr>
            <a:r>
              <a:rPr lang="en-US" sz="2899">
                <a:solidFill>
                  <a:srgbClr val="000000"/>
                </a:solidFill>
                <a:latin typeface="DejaVu Serif Bold"/>
              </a:rPr>
              <a:t>Sinh viên thực hiện: Trần Thị Thanh Thảo</a:t>
            </a:r>
          </a:p>
          <a:p>
            <a:pPr algn="ctr">
              <a:lnSpc>
                <a:spcPts val="4059"/>
              </a:lnSpc>
            </a:pPr>
            <a:r>
              <a:rPr lang="en-US" sz="2899">
                <a:solidFill>
                  <a:srgbClr val="000000"/>
                </a:solidFill>
                <a:latin typeface="DejaVu Serif Bold"/>
              </a:rPr>
              <a:t>MSV: 2020604976</a:t>
            </a:r>
          </a:p>
          <a:p>
            <a:pPr algn="ctr">
              <a:lnSpc>
                <a:spcPts val="2659"/>
              </a:lnSpc>
            </a:pPr>
            <a:endParaRPr lang="en-US" sz="2899">
              <a:solidFill>
                <a:srgbClr val="000000"/>
              </a:solidFill>
              <a:latin typeface="DejaVu Serif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43445" y="1529148"/>
            <a:ext cx="10201110" cy="1066800"/>
          </a:xfrm>
          <a:prstGeom prst="rect">
            <a:avLst/>
          </a:prstGeom>
        </p:spPr>
        <p:txBody>
          <a:bodyPr lIns="0" tIns="0" rIns="0" bIns="0" rtlCol="0" anchor="t">
            <a:spAutoFit/>
          </a:bodyPr>
          <a:lstStyle/>
          <a:p>
            <a:pPr algn="ctr">
              <a:lnSpc>
                <a:spcPts val="8399"/>
              </a:lnSpc>
            </a:pPr>
            <a:r>
              <a:rPr lang="en-US" sz="6999">
                <a:solidFill>
                  <a:srgbClr val="000000"/>
                </a:solidFill>
                <a:latin typeface="Asap"/>
              </a:rPr>
              <a:t>Chức năng người dùng</a:t>
            </a:r>
          </a:p>
        </p:txBody>
      </p:sp>
      <p:sp>
        <p:nvSpPr>
          <p:cNvPr id="3" name="Freeform 3"/>
          <p:cNvSpPr/>
          <p:nvPr/>
        </p:nvSpPr>
        <p:spPr>
          <a:xfrm>
            <a:off x="8025848" y="4722638"/>
            <a:ext cx="2236304" cy="2057400"/>
          </a:xfrm>
          <a:custGeom>
            <a:avLst/>
            <a:gdLst/>
            <a:ahLst/>
            <a:cxnLst/>
            <a:rect l="l" t="t" r="r" b="b"/>
            <a:pathLst>
              <a:path w="2236304" h="2057400">
                <a:moveTo>
                  <a:pt x="0" y="0"/>
                </a:moveTo>
                <a:lnTo>
                  <a:pt x="2236304" y="0"/>
                </a:lnTo>
                <a:lnTo>
                  <a:pt x="2236304"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2102160" y="3565134"/>
            <a:ext cx="5123588" cy="997820"/>
            <a:chOff x="0" y="0"/>
            <a:chExt cx="1564523" cy="304691"/>
          </a:xfrm>
        </p:grpSpPr>
        <p:sp>
          <p:nvSpPr>
            <p:cNvPr id="5" name="Freeform 5"/>
            <p:cNvSpPr/>
            <p:nvPr/>
          </p:nvSpPr>
          <p:spPr>
            <a:xfrm>
              <a:off x="0" y="0"/>
              <a:ext cx="1564523" cy="304691"/>
            </a:xfrm>
            <a:custGeom>
              <a:avLst/>
              <a:gdLst/>
              <a:ahLst/>
              <a:cxnLst/>
              <a:rect l="l" t="t" r="r" b="b"/>
              <a:pathLst>
                <a:path w="1564523" h="304691">
                  <a:moveTo>
                    <a:pt x="77063" y="0"/>
                  </a:moveTo>
                  <a:lnTo>
                    <a:pt x="1487460" y="0"/>
                  </a:lnTo>
                  <a:cubicBezTo>
                    <a:pt x="1507898" y="0"/>
                    <a:pt x="1527499" y="8119"/>
                    <a:pt x="1541951" y="22571"/>
                  </a:cubicBezTo>
                  <a:cubicBezTo>
                    <a:pt x="1556403" y="37023"/>
                    <a:pt x="1564523" y="56624"/>
                    <a:pt x="1564523" y="77063"/>
                  </a:cubicBezTo>
                  <a:lnTo>
                    <a:pt x="1564523" y="227628"/>
                  </a:lnTo>
                  <a:cubicBezTo>
                    <a:pt x="1564523" y="248067"/>
                    <a:pt x="1556403" y="267668"/>
                    <a:pt x="1541951" y="282120"/>
                  </a:cubicBezTo>
                  <a:cubicBezTo>
                    <a:pt x="1527499" y="296572"/>
                    <a:pt x="1507898" y="304691"/>
                    <a:pt x="1487460" y="304691"/>
                  </a:cubicBezTo>
                  <a:lnTo>
                    <a:pt x="77063" y="304691"/>
                  </a:lnTo>
                  <a:cubicBezTo>
                    <a:pt x="56624" y="304691"/>
                    <a:pt x="37023" y="296572"/>
                    <a:pt x="22571" y="282120"/>
                  </a:cubicBezTo>
                  <a:cubicBezTo>
                    <a:pt x="8119" y="267668"/>
                    <a:pt x="0" y="248067"/>
                    <a:pt x="0" y="227628"/>
                  </a:cubicBezTo>
                  <a:lnTo>
                    <a:pt x="0" y="77063"/>
                  </a:lnTo>
                  <a:cubicBezTo>
                    <a:pt x="0" y="56624"/>
                    <a:pt x="8119" y="37023"/>
                    <a:pt x="22571" y="22571"/>
                  </a:cubicBezTo>
                  <a:cubicBezTo>
                    <a:pt x="37023" y="8119"/>
                    <a:pt x="56624" y="0"/>
                    <a:pt x="77063" y="0"/>
                  </a:cubicBezTo>
                  <a:close/>
                </a:path>
              </a:pathLst>
            </a:custGeom>
            <a:solidFill>
              <a:srgbClr val="A4CDF0"/>
            </a:solidFill>
          </p:spPr>
          <p:txBody>
            <a:bodyPr/>
            <a:lstStyle/>
            <a:p>
              <a:endParaRPr lang="en-US"/>
            </a:p>
          </p:txBody>
        </p:sp>
        <p:sp>
          <p:nvSpPr>
            <p:cNvPr id="6" name="TextBox 6"/>
            <p:cNvSpPr txBox="1"/>
            <p:nvPr/>
          </p:nvSpPr>
          <p:spPr>
            <a:xfrm>
              <a:off x="0" y="-28575"/>
              <a:ext cx="1564523" cy="333266"/>
            </a:xfrm>
            <a:prstGeom prst="rect">
              <a:avLst/>
            </a:prstGeom>
          </p:spPr>
          <p:txBody>
            <a:bodyPr lIns="48967" tIns="48967" rIns="48967" bIns="48967" rtlCol="0" anchor="ctr"/>
            <a:lstStyle/>
            <a:p>
              <a:pPr algn="ctr">
                <a:lnSpc>
                  <a:spcPts val="3354"/>
                </a:lnSpc>
              </a:pPr>
              <a:r>
                <a:rPr lang="en-US" sz="2600" spc="101">
                  <a:solidFill>
                    <a:srgbClr val="191919"/>
                  </a:solidFill>
                  <a:latin typeface="Asap Bold"/>
                </a:rPr>
                <a:t>ĐĂNG KÝ, ĐĂNG NHẬP</a:t>
              </a:r>
            </a:p>
          </p:txBody>
        </p:sp>
      </p:grpSp>
      <p:grpSp>
        <p:nvGrpSpPr>
          <p:cNvPr id="7" name="Group 7"/>
          <p:cNvGrpSpPr/>
          <p:nvPr/>
        </p:nvGrpSpPr>
        <p:grpSpPr>
          <a:xfrm>
            <a:off x="2102160" y="5437685"/>
            <a:ext cx="5123588" cy="997820"/>
            <a:chOff x="0" y="0"/>
            <a:chExt cx="1564523" cy="304691"/>
          </a:xfrm>
        </p:grpSpPr>
        <p:sp>
          <p:nvSpPr>
            <p:cNvPr id="8" name="Freeform 8"/>
            <p:cNvSpPr/>
            <p:nvPr/>
          </p:nvSpPr>
          <p:spPr>
            <a:xfrm>
              <a:off x="0" y="0"/>
              <a:ext cx="1564523" cy="304691"/>
            </a:xfrm>
            <a:custGeom>
              <a:avLst/>
              <a:gdLst/>
              <a:ahLst/>
              <a:cxnLst/>
              <a:rect l="l" t="t" r="r" b="b"/>
              <a:pathLst>
                <a:path w="1564523" h="304691">
                  <a:moveTo>
                    <a:pt x="77063" y="0"/>
                  </a:moveTo>
                  <a:lnTo>
                    <a:pt x="1487460" y="0"/>
                  </a:lnTo>
                  <a:cubicBezTo>
                    <a:pt x="1507898" y="0"/>
                    <a:pt x="1527499" y="8119"/>
                    <a:pt x="1541951" y="22571"/>
                  </a:cubicBezTo>
                  <a:cubicBezTo>
                    <a:pt x="1556403" y="37023"/>
                    <a:pt x="1564523" y="56624"/>
                    <a:pt x="1564523" y="77063"/>
                  </a:cubicBezTo>
                  <a:lnTo>
                    <a:pt x="1564523" y="227628"/>
                  </a:lnTo>
                  <a:cubicBezTo>
                    <a:pt x="1564523" y="248067"/>
                    <a:pt x="1556403" y="267668"/>
                    <a:pt x="1541951" y="282120"/>
                  </a:cubicBezTo>
                  <a:cubicBezTo>
                    <a:pt x="1527499" y="296572"/>
                    <a:pt x="1507898" y="304691"/>
                    <a:pt x="1487460" y="304691"/>
                  </a:cubicBezTo>
                  <a:lnTo>
                    <a:pt x="77063" y="304691"/>
                  </a:lnTo>
                  <a:cubicBezTo>
                    <a:pt x="56624" y="304691"/>
                    <a:pt x="37023" y="296572"/>
                    <a:pt x="22571" y="282120"/>
                  </a:cubicBezTo>
                  <a:cubicBezTo>
                    <a:pt x="8119" y="267668"/>
                    <a:pt x="0" y="248067"/>
                    <a:pt x="0" y="227628"/>
                  </a:cubicBezTo>
                  <a:lnTo>
                    <a:pt x="0" y="77063"/>
                  </a:lnTo>
                  <a:cubicBezTo>
                    <a:pt x="0" y="56624"/>
                    <a:pt x="8119" y="37023"/>
                    <a:pt x="22571" y="22571"/>
                  </a:cubicBezTo>
                  <a:cubicBezTo>
                    <a:pt x="37023" y="8119"/>
                    <a:pt x="56624" y="0"/>
                    <a:pt x="77063" y="0"/>
                  </a:cubicBezTo>
                  <a:close/>
                </a:path>
              </a:pathLst>
            </a:custGeom>
            <a:solidFill>
              <a:srgbClr val="A4CDF0"/>
            </a:solidFill>
          </p:spPr>
          <p:txBody>
            <a:bodyPr/>
            <a:lstStyle/>
            <a:p>
              <a:endParaRPr lang="en-US" dirty="0"/>
            </a:p>
          </p:txBody>
        </p:sp>
        <p:sp>
          <p:nvSpPr>
            <p:cNvPr id="9" name="TextBox 9"/>
            <p:cNvSpPr txBox="1"/>
            <p:nvPr/>
          </p:nvSpPr>
          <p:spPr>
            <a:xfrm>
              <a:off x="0" y="-28575"/>
              <a:ext cx="1564523" cy="333266"/>
            </a:xfrm>
            <a:prstGeom prst="rect">
              <a:avLst/>
            </a:prstGeom>
          </p:spPr>
          <p:txBody>
            <a:bodyPr lIns="48967" tIns="48967" rIns="48967" bIns="48967" rtlCol="0" anchor="ctr"/>
            <a:lstStyle/>
            <a:p>
              <a:pPr algn="ctr">
                <a:lnSpc>
                  <a:spcPts val="3354"/>
                </a:lnSpc>
              </a:pPr>
              <a:r>
                <a:rPr lang="en-US" sz="2600" spc="101">
                  <a:solidFill>
                    <a:srgbClr val="000000"/>
                  </a:solidFill>
                  <a:latin typeface="Asap Bold"/>
                </a:rPr>
                <a:t>MUA HÀNG</a:t>
              </a:r>
            </a:p>
          </p:txBody>
        </p:sp>
      </p:grpSp>
      <p:grpSp>
        <p:nvGrpSpPr>
          <p:cNvPr id="10" name="Group 10"/>
          <p:cNvGrpSpPr/>
          <p:nvPr/>
        </p:nvGrpSpPr>
        <p:grpSpPr>
          <a:xfrm>
            <a:off x="2102160" y="7310237"/>
            <a:ext cx="5123588" cy="997820"/>
            <a:chOff x="0" y="0"/>
            <a:chExt cx="1564523" cy="304691"/>
          </a:xfrm>
        </p:grpSpPr>
        <p:sp>
          <p:nvSpPr>
            <p:cNvPr id="11" name="Freeform 11"/>
            <p:cNvSpPr/>
            <p:nvPr/>
          </p:nvSpPr>
          <p:spPr>
            <a:xfrm>
              <a:off x="0" y="0"/>
              <a:ext cx="1564523" cy="304691"/>
            </a:xfrm>
            <a:custGeom>
              <a:avLst/>
              <a:gdLst/>
              <a:ahLst/>
              <a:cxnLst/>
              <a:rect l="l" t="t" r="r" b="b"/>
              <a:pathLst>
                <a:path w="1564523" h="304691">
                  <a:moveTo>
                    <a:pt x="77063" y="0"/>
                  </a:moveTo>
                  <a:lnTo>
                    <a:pt x="1487460" y="0"/>
                  </a:lnTo>
                  <a:cubicBezTo>
                    <a:pt x="1507898" y="0"/>
                    <a:pt x="1527499" y="8119"/>
                    <a:pt x="1541951" y="22571"/>
                  </a:cubicBezTo>
                  <a:cubicBezTo>
                    <a:pt x="1556403" y="37023"/>
                    <a:pt x="1564523" y="56624"/>
                    <a:pt x="1564523" y="77063"/>
                  </a:cubicBezTo>
                  <a:lnTo>
                    <a:pt x="1564523" y="227628"/>
                  </a:lnTo>
                  <a:cubicBezTo>
                    <a:pt x="1564523" y="248067"/>
                    <a:pt x="1556403" y="267668"/>
                    <a:pt x="1541951" y="282120"/>
                  </a:cubicBezTo>
                  <a:cubicBezTo>
                    <a:pt x="1527499" y="296572"/>
                    <a:pt x="1507898" y="304691"/>
                    <a:pt x="1487460" y="304691"/>
                  </a:cubicBezTo>
                  <a:lnTo>
                    <a:pt x="77063" y="304691"/>
                  </a:lnTo>
                  <a:cubicBezTo>
                    <a:pt x="56624" y="304691"/>
                    <a:pt x="37023" y="296572"/>
                    <a:pt x="22571" y="282120"/>
                  </a:cubicBezTo>
                  <a:cubicBezTo>
                    <a:pt x="8119" y="267668"/>
                    <a:pt x="0" y="248067"/>
                    <a:pt x="0" y="227628"/>
                  </a:cubicBezTo>
                  <a:lnTo>
                    <a:pt x="0" y="77063"/>
                  </a:lnTo>
                  <a:cubicBezTo>
                    <a:pt x="0" y="56624"/>
                    <a:pt x="8119" y="37023"/>
                    <a:pt x="22571" y="22571"/>
                  </a:cubicBezTo>
                  <a:cubicBezTo>
                    <a:pt x="37023" y="8119"/>
                    <a:pt x="56624" y="0"/>
                    <a:pt x="77063" y="0"/>
                  </a:cubicBezTo>
                  <a:close/>
                </a:path>
              </a:pathLst>
            </a:custGeom>
            <a:solidFill>
              <a:srgbClr val="A4CDF0"/>
            </a:solidFill>
          </p:spPr>
          <p:txBody>
            <a:bodyPr/>
            <a:lstStyle/>
            <a:p>
              <a:endParaRPr lang="en-US"/>
            </a:p>
          </p:txBody>
        </p:sp>
        <p:sp>
          <p:nvSpPr>
            <p:cNvPr id="12" name="TextBox 12"/>
            <p:cNvSpPr txBox="1"/>
            <p:nvPr/>
          </p:nvSpPr>
          <p:spPr>
            <a:xfrm>
              <a:off x="0" y="-28575"/>
              <a:ext cx="1564523" cy="333266"/>
            </a:xfrm>
            <a:prstGeom prst="rect">
              <a:avLst/>
            </a:prstGeom>
          </p:spPr>
          <p:txBody>
            <a:bodyPr lIns="48967" tIns="48967" rIns="48967" bIns="48967" rtlCol="0" anchor="ctr"/>
            <a:lstStyle/>
            <a:p>
              <a:pPr algn="ctr">
                <a:lnSpc>
                  <a:spcPts val="3354"/>
                </a:lnSpc>
              </a:pPr>
              <a:r>
                <a:rPr lang="en-US" sz="2600" spc="101">
                  <a:solidFill>
                    <a:srgbClr val="191919"/>
                  </a:solidFill>
                  <a:latin typeface="Asap Bold"/>
                </a:rPr>
                <a:t>QUẢN LÝ SẢN PHẨM YÊU THÍCH</a:t>
              </a:r>
            </a:p>
          </p:txBody>
        </p:sp>
      </p:grpSp>
      <p:grpSp>
        <p:nvGrpSpPr>
          <p:cNvPr id="13" name="Group 13"/>
          <p:cNvGrpSpPr/>
          <p:nvPr/>
        </p:nvGrpSpPr>
        <p:grpSpPr>
          <a:xfrm>
            <a:off x="11062252" y="3565134"/>
            <a:ext cx="5101753" cy="993568"/>
            <a:chOff x="0" y="0"/>
            <a:chExt cx="1564523" cy="304691"/>
          </a:xfrm>
        </p:grpSpPr>
        <p:sp>
          <p:nvSpPr>
            <p:cNvPr id="14" name="Freeform 14"/>
            <p:cNvSpPr/>
            <p:nvPr/>
          </p:nvSpPr>
          <p:spPr>
            <a:xfrm>
              <a:off x="0" y="0"/>
              <a:ext cx="1564523" cy="304691"/>
            </a:xfrm>
            <a:custGeom>
              <a:avLst/>
              <a:gdLst/>
              <a:ahLst/>
              <a:cxnLst/>
              <a:rect l="l" t="t" r="r" b="b"/>
              <a:pathLst>
                <a:path w="1564523" h="304691">
                  <a:moveTo>
                    <a:pt x="77393" y="0"/>
                  </a:moveTo>
                  <a:lnTo>
                    <a:pt x="1487130" y="0"/>
                  </a:lnTo>
                  <a:cubicBezTo>
                    <a:pt x="1529873" y="0"/>
                    <a:pt x="1564523" y="34650"/>
                    <a:pt x="1564523" y="77393"/>
                  </a:cubicBezTo>
                  <a:lnTo>
                    <a:pt x="1564523" y="227299"/>
                  </a:lnTo>
                  <a:cubicBezTo>
                    <a:pt x="1564523" y="270041"/>
                    <a:pt x="1529873" y="304691"/>
                    <a:pt x="1487130" y="304691"/>
                  </a:cubicBezTo>
                  <a:lnTo>
                    <a:pt x="77393" y="304691"/>
                  </a:lnTo>
                  <a:cubicBezTo>
                    <a:pt x="34650" y="304691"/>
                    <a:pt x="0" y="270041"/>
                    <a:pt x="0" y="227299"/>
                  </a:cubicBezTo>
                  <a:lnTo>
                    <a:pt x="0" y="77393"/>
                  </a:lnTo>
                  <a:cubicBezTo>
                    <a:pt x="0" y="34650"/>
                    <a:pt x="34650" y="0"/>
                    <a:pt x="77393" y="0"/>
                  </a:cubicBezTo>
                  <a:close/>
                </a:path>
              </a:pathLst>
            </a:custGeom>
            <a:solidFill>
              <a:srgbClr val="A4CDF0"/>
            </a:solidFill>
          </p:spPr>
          <p:txBody>
            <a:bodyPr/>
            <a:lstStyle/>
            <a:p>
              <a:endParaRPr lang="en-US"/>
            </a:p>
          </p:txBody>
        </p:sp>
        <p:sp>
          <p:nvSpPr>
            <p:cNvPr id="15" name="TextBox 15"/>
            <p:cNvSpPr txBox="1"/>
            <p:nvPr/>
          </p:nvSpPr>
          <p:spPr>
            <a:xfrm>
              <a:off x="0" y="-28575"/>
              <a:ext cx="1564523" cy="333266"/>
            </a:xfrm>
            <a:prstGeom prst="rect">
              <a:avLst/>
            </a:prstGeom>
          </p:spPr>
          <p:txBody>
            <a:bodyPr lIns="48959" tIns="48959" rIns="48959" bIns="48959" rtlCol="0" anchor="ctr"/>
            <a:lstStyle/>
            <a:p>
              <a:pPr algn="ctr">
                <a:lnSpc>
                  <a:spcPts val="3354"/>
                </a:lnSpc>
              </a:pPr>
              <a:r>
                <a:rPr lang="en-US" sz="2600" spc="101" dirty="0">
                  <a:solidFill>
                    <a:srgbClr val="191919"/>
                  </a:solidFill>
                  <a:latin typeface="Asap Bold"/>
                </a:rPr>
                <a:t>XEM SẢN PHẨM THEO DANH MỤC</a:t>
              </a:r>
            </a:p>
          </p:txBody>
        </p:sp>
      </p:grpSp>
      <p:grpSp>
        <p:nvGrpSpPr>
          <p:cNvPr id="16" name="Group 16"/>
          <p:cNvGrpSpPr/>
          <p:nvPr/>
        </p:nvGrpSpPr>
        <p:grpSpPr>
          <a:xfrm>
            <a:off x="11062252" y="5429705"/>
            <a:ext cx="5101753" cy="993568"/>
            <a:chOff x="0" y="0"/>
            <a:chExt cx="1564523" cy="304691"/>
          </a:xfrm>
        </p:grpSpPr>
        <p:sp>
          <p:nvSpPr>
            <p:cNvPr id="17" name="Freeform 17"/>
            <p:cNvSpPr/>
            <p:nvPr/>
          </p:nvSpPr>
          <p:spPr>
            <a:xfrm>
              <a:off x="0" y="0"/>
              <a:ext cx="1564523" cy="304691"/>
            </a:xfrm>
            <a:custGeom>
              <a:avLst/>
              <a:gdLst/>
              <a:ahLst/>
              <a:cxnLst/>
              <a:rect l="l" t="t" r="r" b="b"/>
              <a:pathLst>
                <a:path w="1564523" h="304691">
                  <a:moveTo>
                    <a:pt x="77393" y="0"/>
                  </a:moveTo>
                  <a:lnTo>
                    <a:pt x="1487130" y="0"/>
                  </a:lnTo>
                  <a:cubicBezTo>
                    <a:pt x="1529873" y="0"/>
                    <a:pt x="1564523" y="34650"/>
                    <a:pt x="1564523" y="77393"/>
                  </a:cubicBezTo>
                  <a:lnTo>
                    <a:pt x="1564523" y="227299"/>
                  </a:lnTo>
                  <a:cubicBezTo>
                    <a:pt x="1564523" y="270041"/>
                    <a:pt x="1529873" y="304691"/>
                    <a:pt x="1487130" y="304691"/>
                  </a:cubicBezTo>
                  <a:lnTo>
                    <a:pt x="77393" y="304691"/>
                  </a:lnTo>
                  <a:cubicBezTo>
                    <a:pt x="34650" y="304691"/>
                    <a:pt x="0" y="270041"/>
                    <a:pt x="0" y="227299"/>
                  </a:cubicBezTo>
                  <a:lnTo>
                    <a:pt x="0" y="77393"/>
                  </a:lnTo>
                  <a:cubicBezTo>
                    <a:pt x="0" y="34650"/>
                    <a:pt x="34650" y="0"/>
                    <a:pt x="77393" y="0"/>
                  </a:cubicBezTo>
                  <a:close/>
                </a:path>
              </a:pathLst>
            </a:custGeom>
            <a:solidFill>
              <a:srgbClr val="A4CDF0"/>
            </a:solidFill>
          </p:spPr>
          <p:txBody>
            <a:bodyPr/>
            <a:lstStyle/>
            <a:p>
              <a:endParaRPr lang="en-US"/>
            </a:p>
          </p:txBody>
        </p:sp>
        <p:sp>
          <p:nvSpPr>
            <p:cNvPr id="18" name="TextBox 18"/>
            <p:cNvSpPr txBox="1"/>
            <p:nvPr/>
          </p:nvSpPr>
          <p:spPr>
            <a:xfrm>
              <a:off x="0" y="-28575"/>
              <a:ext cx="1564523" cy="333266"/>
            </a:xfrm>
            <a:prstGeom prst="rect">
              <a:avLst/>
            </a:prstGeom>
          </p:spPr>
          <p:txBody>
            <a:bodyPr lIns="48959" tIns="48959" rIns="48959" bIns="48959" rtlCol="0" anchor="ctr"/>
            <a:lstStyle/>
            <a:p>
              <a:pPr algn="ctr">
                <a:lnSpc>
                  <a:spcPts val="3354"/>
                </a:lnSpc>
              </a:pPr>
              <a:r>
                <a:rPr lang="en-US" sz="2600" spc="101" dirty="0">
                  <a:solidFill>
                    <a:srgbClr val="000000"/>
                  </a:solidFill>
                  <a:latin typeface="Asap Bold"/>
                </a:rPr>
                <a:t>TÌM KIẾM</a:t>
              </a:r>
            </a:p>
          </p:txBody>
        </p:sp>
      </p:grpSp>
      <p:grpSp>
        <p:nvGrpSpPr>
          <p:cNvPr id="19" name="Group 19"/>
          <p:cNvGrpSpPr/>
          <p:nvPr/>
        </p:nvGrpSpPr>
        <p:grpSpPr>
          <a:xfrm>
            <a:off x="11062252" y="7294276"/>
            <a:ext cx="5101753" cy="993568"/>
            <a:chOff x="0" y="0"/>
            <a:chExt cx="1564523" cy="304691"/>
          </a:xfrm>
        </p:grpSpPr>
        <p:sp>
          <p:nvSpPr>
            <p:cNvPr id="20" name="Freeform 20"/>
            <p:cNvSpPr/>
            <p:nvPr/>
          </p:nvSpPr>
          <p:spPr>
            <a:xfrm>
              <a:off x="0" y="0"/>
              <a:ext cx="1564523" cy="304691"/>
            </a:xfrm>
            <a:custGeom>
              <a:avLst/>
              <a:gdLst/>
              <a:ahLst/>
              <a:cxnLst/>
              <a:rect l="l" t="t" r="r" b="b"/>
              <a:pathLst>
                <a:path w="1564523" h="304691">
                  <a:moveTo>
                    <a:pt x="77393" y="0"/>
                  </a:moveTo>
                  <a:lnTo>
                    <a:pt x="1487130" y="0"/>
                  </a:lnTo>
                  <a:cubicBezTo>
                    <a:pt x="1529873" y="0"/>
                    <a:pt x="1564523" y="34650"/>
                    <a:pt x="1564523" y="77393"/>
                  </a:cubicBezTo>
                  <a:lnTo>
                    <a:pt x="1564523" y="227299"/>
                  </a:lnTo>
                  <a:cubicBezTo>
                    <a:pt x="1564523" y="270041"/>
                    <a:pt x="1529873" y="304691"/>
                    <a:pt x="1487130" y="304691"/>
                  </a:cubicBezTo>
                  <a:lnTo>
                    <a:pt x="77393" y="304691"/>
                  </a:lnTo>
                  <a:cubicBezTo>
                    <a:pt x="34650" y="304691"/>
                    <a:pt x="0" y="270041"/>
                    <a:pt x="0" y="227299"/>
                  </a:cubicBezTo>
                  <a:lnTo>
                    <a:pt x="0" y="77393"/>
                  </a:lnTo>
                  <a:cubicBezTo>
                    <a:pt x="0" y="34650"/>
                    <a:pt x="34650" y="0"/>
                    <a:pt x="77393" y="0"/>
                  </a:cubicBezTo>
                  <a:close/>
                </a:path>
              </a:pathLst>
            </a:custGeom>
            <a:solidFill>
              <a:srgbClr val="A4CDF0"/>
            </a:solidFill>
          </p:spPr>
          <p:txBody>
            <a:bodyPr/>
            <a:lstStyle/>
            <a:p>
              <a:endParaRPr lang="en-US"/>
            </a:p>
          </p:txBody>
        </p:sp>
        <p:sp>
          <p:nvSpPr>
            <p:cNvPr id="21" name="TextBox 21"/>
            <p:cNvSpPr txBox="1"/>
            <p:nvPr/>
          </p:nvSpPr>
          <p:spPr>
            <a:xfrm>
              <a:off x="0" y="-28575"/>
              <a:ext cx="1564523" cy="333266"/>
            </a:xfrm>
            <a:prstGeom prst="rect">
              <a:avLst/>
            </a:prstGeom>
          </p:spPr>
          <p:txBody>
            <a:bodyPr lIns="48959" tIns="48959" rIns="48959" bIns="48959" rtlCol="0" anchor="ctr"/>
            <a:lstStyle/>
            <a:p>
              <a:pPr algn="ctr">
                <a:lnSpc>
                  <a:spcPts val="3354"/>
                </a:lnSpc>
              </a:pPr>
              <a:r>
                <a:rPr lang="en-US" sz="2600" spc="101">
                  <a:solidFill>
                    <a:srgbClr val="000000"/>
                  </a:solidFill>
                  <a:latin typeface="Asap Bold"/>
                </a:rPr>
                <a:t>XEM DANH SÁCH ĐƠN HÀNG</a:t>
              </a:r>
            </a:p>
          </p:txBody>
        </p:sp>
      </p:grpSp>
      <p:sp>
        <p:nvSpPr>
          <p:cNvPr id="22" name="AutoShape 22"/>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23" name="Group 23"/>
          <p:cNvGrpSpPr/>
          <p:nvPr/>
        </p:nvGrpSpPr>
        <p:grpSpPr>
          <a:xfrm>
            <a:off x="333652" y="166707"/>
            <a:ext cx="8586872" cy="861993"/>
            <a:chOff x="0" y="0"/>
            <a:chExt cx="11449163" cy="1149324"/>
          </a:xfrm>
        </p:grpSpPr>
        <p:sp>
          <p:nvSpPr>
            <p:cNvPr id="24" name="Freeform 2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4"/>
              <a:stretch>
                <a:fillRect/>
              </a:stretch>
            </a:blipFill>
          </p:spPr>
          <p:txBody>
            <a:bodyPr/>
            <a:lstStyle/>
            <a:p>
              <a:endParaRPr lang="en-US"/>
            </a:p>
          </p:txBody>
        </p:sp>
        <p:sp>
          <p:nvSpPr>
            <p:cNvPr id="25" name="TextBox 2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43445" y="1397009"/>
            <a:ext cx="10201110" cy="1066800"/>
          </a:xfrm>
          <a:prstGeom prst="rect">
            <a:avLst/>
          </a:prstGeom>
        </p:spPr>
        <p:txBody>
          <a:bodyPr lIns="0" tIns="0" rIns="0" bIns="0" rtlCol="0" anchor="t">
            <a:spAutoFit/>
          </a:bodyPr>
          <a:lstStyle/>
          <a:p>
            <a:pPr algn="ctr">
              <a:lnSpc>
                <a:spcPts val="8399"/>
              </a:lnSpc>
            </a:pPr>
            <a:r>
              <a:rPr lang="en-US" sz="6999">
                <a:solidFill>
                  <a:srgbClr val="000000"/>
                </a:solidFill>
                <a:latin typeface="Asap"/>
              </a:rPr>
              <a:t>Chức năng người quản trị</a:t>
            </a:r>
          </a:p>
        </p:txBody>
      </p:sp>
      <p:grpSp>
        <p:nvGrpSpPr>
          <p:cNvPr id="3" name="Group 3"/>
          <p:cNvGrpSpPr/>
          <p:nvPr/>
        </p:nvGrpSpPr>
        <p:grpSpPr>
          <a:xfrm>
            <a:off x="2340009" y="3823580"/>
            <a:ext cx="5123588" cy="997820"/>
            <a:chOff x="0" y="0"/>
            <a:chExt cx="1564523" cy="304691"/>
          </a:xfrm>
        </p:grpSpPr>
        <p:sp>
          <p:nvSpPr>
            <p:cNvPr id="4" name="Freeform 4"/>
            <p:cNvSpPr/>
            <p:nvPr/>
          </p:nvSpPr>
          <p:spPr>
            <a:xfrm>
              <a:off x="0" y="0"/>
              <a:ext cx="1564523" cy="304691"/>
            </a:xfrm>
            <a:custGeom>
              <a:avLst/>
              <a:gdLst/>
              <a:ahLst/>
              <a:cxnLst/>
              <a:rect l="l" t="t" r="r" b="b"/>
              <a:pathLst>
                <a:path w="1564523" h="304691">
                  <a:moveTo>
                    <a:pt x="77063" y="0"/>
                  </a:moveTo>
                  <a:lnTo>
                    <a:pt x="1487460" y="0"/>
                  </a:lnTo>
                  <a:cubicBezTo>
                    <a:pt x="1507898" y="0"/>
                    <a:pt x="1527499" y="8119"/>
                    <a:pt x="1541951" y="22571"/>
                  </a:cubicBezTo>
                  <a:cubicBezTo>
                    <a:pt x="1556403" y="37023"/>
                    <a:pt x="1564523" y="56624"/>
                    <a:pt x="1564523" y="77063"/>
                  </a:cubicBezTo>
                  <a:lnTo>
                    <a:pt x="1564523" y="227628"/>
                  </a:lnTo>
                  <a:cubicBezTo>
                    <a:pt x="1564523" y="248067"/>
                    <a:pt x="1556403" y="267668"/>
                    <a:pt x="1541951" y="282120"/>
                  </a:cubicBezTo>
                  <a:cubicBezTo>
                    <a:pt x="1527499" y="296572"/>
                    <a:pt x="1507898" y="304691"/>
                    <a:pt x="1487460" y="304691"/>
                  </a:cubicBezTo>
                  <a:lnTo>
                    <a:pt x="77063" y="304691"/>
                  </a:lnTo>
                  <a:cubicBezTo>
                    <a:pt x="56624" y="304691"/>
                    <a:pt x="37023" y="296572"/>
                    <a:pt x="22571" y="282120"/>
                  </a:cubicBezTo>
                  <a:cubicBezTo>
                    <a:pt x="8119" y="267668"/>
                    <a:pt x="0" y="248067"/>
                    <a:pt x="0" y="227628"/>
                  </a:cubicBezTo>
                  <a:lnTo>
                    <a:pt x="0" y="77063"/>
                  </a:lnTo>
                  <a:cubicBezTo>
                    <a:pt x="0" y="56624"/>
                    <a:pt x="8119" y="37023"/>
                    <a:pt x="22571" y="22571"/>
                  </a:cubicBezTo>
                  <a:cubicBezTo>
                    <a:pt x="37023" y="8119"/>
                    <a:pt x="56624" y="0"/>
                    <a:pt x="77063" y="0"/>
                  </a:cubicBezTo>
                  <a:close/>
                </a:path>
              </a:pathLst>
            </a:custGeom>
            <a:solidFill>
              <a:srgbClr val="A4CDF0"/>
            </a:solidFill>
          </p:spPr>
          <p:txBody>
            <a:bodyPr/>
            <a:lstStyle/>
            <a:p>
              <a:endParaRPr lang="en-US"/>
            </a:p>
          </p:txBody>
        </p:sp>
        <p:sp>
          <p:nvSpPr>
            <p:cNvPr id="5" name="TextBox 5"/>
            <p:cNvSpPr txBox="1"/>
            <p:nvPr/>
          </p:nvSpPr>
          <p:spPr>
            <a:xfrm>
              <a:off x="0" y="-28575"/>
              <a:ext cx="1564523" cy="333266"/>
            </a:xfrm>
            <a:prstGeom prst="rect">
              <a:avLst/>
            </a:prstGeom>
          </p:spPr>
          <p:txBody>
            <a:bodyPr lIns="48967" tIns="48967" rIns="48967" bIns="48967" rtlCol="0" anchor="ctr"/>
            <a:lstStyle/>
            <a:p>
              <a:pPr algn="ctr">
                <a:lnSpc>
                  <a:spcPts val="3354"/>
                </a:lnSpc>
              </a:pPr>
              <a:r>
                <a:rPr lang="en-US" sz="2600" spc="101">
                  <a:solidFill>
                    <a:srgbClr val="191919"/>
                  </a:solidFill>
                  <a:latin typeface="Asap Bold"/>
                </a:rPr>
                <a:t>BẢO TRÌ TÀI KHOẢN</a:t>
              </a:r>
            </a:p>
          </p:txBody>
        </p:sp>
      </p:grpSp>
      <p:grpSp>
        <p:nvGrpSpPr>
          <p:cNvPr id="6" name="Group 6"/>
          <p:cNvGrpSpPr/>
          <p:nvPr/>
        </p:nvGrpSpPr>
        <p:grpSpPr>
          <a:xfrm>
            <a:off x="2340009" y="7440775"/>
            <a:ext cx="5123588" cy="997820"/>
            <a:chOff x="0" y="0"/>
            <a:chExt cx="1564523" cy="304691"/>
          </a:xfrm>
        </p:grpSpPr>
        <p:sp>
          <p:nvSpPr>
            <p:cNvPr id="7" name="Freeform 7"/>
            <p:cNvSpPr/>
            <p:nvPr/>
          </p:nvSpPr>
          <p:spPr>
            <a:xfrm>
              <a:off x="0" y="0"/>
              <a:ext cx="1564523" cy="304691"/>
            </a:xfrm>
            <a:custGeom>
              <a:avLst/>
              <a:gdLst/>
              <a:ahLst/>
              <a:cxnLst/>
              <a:rect l="l" t="t" r="r" b="b"/>
              <a:pathLst>
                <a:path w="1564523" h="304691">
                  <a:moveTo>
                    <a:pt x="77063" y="0"/>
                  </a:moveTo>
                  <a:lnTo>
                    <a:pt x="1487460" y="0"/>
                  </a:lnTo>
                  <a:cubicBezTo>
                    <a:pt x="1507898" y="0"/>
                    <a:pt x="1527499" y="8119"/>
                    <a:pt x="1541951" y="22571"/>
                  </a:cubicBezTo>
                  <a:cubicBezTo>
                    <a:pt x="1556403" y="37023"/>
                    <a:pt x="1564523" y="56624"/>
                    <a:pt x="1564523" y="77063"/>
                  </a:cubicBezTo>
                  <a:lnTo>
                    <a:pt x="1564523" y="227628"/>
                  </a:lnTo>
                  <a:cubicBezTo>
                    <a:pt x="1564523" y="248067"/>
                    <a:pt x="1556403" y="267668"/>
                    <a:pt x="1541951" y="282120"/>
                  </a:cubicBezTo>
                  <a:cubicBezTo>
                    <a:pt x="1527499" y="296572"/>
                    <a:pt x="1507898" y="304691"/>
                    <a:pt x="1487460" y="304691"/>
                  </a:cubicBezTo>
                  <a:lnTo>
                    <a:pt x="77063" y="304691"/>
                  </a:lnTo>
                  <a:cubicBezTo>
                    <a:pt x="56624" y="304691"/>
                    <a:pt x="37023" y="296572"/>
                    <a:pt x="22571" y="282120"/>
                  </a:cubicBezTo>
                  <a:cubicBezTo>
                    <a:pt x="8119" y="267668"/>
                    <a:pt x="0" y="248067"/>
                    <a:pt x="0" y="227628"/>
                  </a:cubicBezTo>
                  <a:lnTo>
                    <a:pt x="0" y="77063"/>
                  </a:lnTo>
                  <a:cubicBezTo>
                    <a:pt x="0" y="56624"/>
                    <a:pt x="8119" y="37023"/>
                    <a:pt x="22571" y="22571"/>
                  </a:cubicBezTo>
                  <a:cubicBezTo>
                    <a:pt x="37023" y="8119"/>
                    <a:pt x="56624" y="0"/>
                    <a:pt x="77063" y="0"/>
                  </a:cubicBezTo>
                  <a:close/>
                </a:path>
              </a:pathLst>
            </a:custGeom>
            <a:solidFill>
              <a:srgbClr val="A4CDF0"/>
            </a:solidFill>
          </p:spPr>
          <p:txBody>
            <a:bodyPr/>
            <a:lstStyle/>
            <a:p>
              <a:endParaRPr lang="en-US"/>
            </a:p>
          </p:txBody>
        </p:sp>
        <p:sp>
          <p:nvSpPr>
            <p:cNvPr id="8" name="TextBox 8"/>
            <p:cNvSpPr txBox="1"/>
            <p:nvPr/>
          </p:nvSpPr>
          <p:spPr>
            <a:xfrm>
              <a:off x="0" y="-28575"/>
              <a:ext cx="1564523" cy="333266"/>
            </a:xfrm>
            <a:prstGeom prst="rect">
              <a:avLst/>
            </a:prstGeom>
          </p:spPr>
          <p:txBody>
            <a:bodyPr lIns="48967" tIns="48967" rIns="48967" bIns="48967" rtlCol="0" anchor="ctr"/>
            <a:lstStyle/>
            <a:p>
              <a:pPr algn="ctr">
                <a:lnSpc>
                  <a:spcPts val="3354"/>
                </a:lnSpc>
              </a:pPr>
              <a:r>
                <a:rPr lang="en-US" sz="2600" spc="101">
                  <a:solidFill>
                    <a:srgbClr val="000000"/>
                  </a:solidFill>
                  <a:latin typeface="Asap Bold"/>
                </a:rPr>
                <a:t>BẢO TRÌ DANH MỤC</a:t>
              </a:r>
            </a:p>
          </p:txBody>
        </p:sp>
      </p:grpSp>
      <p:grpSp>
        <p:nvGrpSpPr>
          <p:cNvPr id="9" name="Group 9"/>
          <p:cNvGrpSpPr/>
          <p:nvPr/>
        </p:nvGrpSpPr>
        <p:grpSpPr>
          <a:xfrm>
            <a:off x="11300102" y="3823580"/>
            <a:ext cx="5101753" cy="993568"/>
            <a:chOff x="0" y="0"/>
            <a:chExt cx="1564523" cy="304691"/>
          </a:xfrm>
        </p:grpSpPr>
        <p:sp>
          <p:nvSpPr>
            <p:cNvPr id="10" name="Freeform 10"/>
            <p:cNvSpPr/>
            <p:nvPr/>
          </p:nvSpPr>
          <p:spPr>
            <a:xfrm>
              <a:off x="0" y="0"/>
              <a:ext cx="1564523" cy="304691"/>
            </a:xfrm>
            <a:custGeom>
              <a:avLst/>
              <a:gdLst/>
              <a:ahLst/>
              <a:cxnLst/>
              <a:rect l="l" t="t" r="r" b="b"/>
              <a:pathLst>
                <a:path w="1564523" h="304691">
                  <a:moveTo>
                    <a:pt x="77393" y="0"/>
                  </a:moveTo>
                  <a:lnTo>
                    <a:pt x="1487130" y="0"/>
                  </a:lnTo>
                  <a:cubicBezTo>
                    <a:pt x="1529873" y="0"/>
                    <a:pt x="1564523" y="34650"/>
                    <a:pt x="1564523" y="77393"/>
                  </a:cubicBezTo>
                  <a:lnTo>
                    <a:pt x="1564523" y="227299"/>
                  </a:lnTo>
                  <a:cubicBezTo>
                    <a:pt x="1564523" y="270041"/>
                    <a:pt x="1529873" y="304691"/>
                    <a:pt x="1487130" y="304691"/>
                  </a:cubicBezTo>
                  <a:lnTo>
                    <a:pt x="77393" y="304691"/>
                  </a:lnTo>
                  <a:cubicBezTo>
                    <a:pt x="34650" y="304691"/>
                    <a:pt x="0" y="270041"/>
                    <a:pt x="0" y="227299"/>
                  </a:cubicBezTo>
                  <a:lnTo>
                    <a:pt x="0" y="77393"/>
                  </a:lnTo>
                  <a:cubicBezTo>
                    <a:pt x="0" y="34650"/>
                    <a:pt x="34650" y="0"/>
                    <a:pt x="77393" y="0"/>
                  </a:cubicBezTo>
                  <a:close/>
                </a:path>
              </a:pathLst>
            </a:custGeom>
            <a:solidFill>
              <a:srgbClr val="A4CDF0"/>
            </a:solidFill>
          </p:spPr>
          <p:txBody>
            <a:bodyPr/>
            <a:lstStyle/>
            <a:p>
              <a:endParaRPr lang="en-US"/>
            </a:p>
          </p:txBody>
        </p:sp>
        <p:sp>
          <p:nvSpPr>
            <p:cNvPr id="11" name="TextBox 11"/>
            <p:cNvSpPr txBox="1"/>
            <p:nvPr/>
          </p:nvSpPr>
          <p:spPr>
            <a:xfrm>
              <a:off x="0" y="-28575"/>
              <a:ext cx="1564523" cy="333266"/>
            </a:xfrm>
            <a:prstGeom prst="rect">
              <a:avLst/>
            </a:prstGeom>
          </p:spPr>
          <p:txBody>
            <a:bodyPr lIns="48959" tIns="48959" rIns="48959" bIns="48959" rtlCol="0" anchor="ctr"/>
            <a:lstStyle/>
            <a:p>
              <a:pPr algn="ctr">
                <a:lnSpc>
                  <a:spcPts val="3354"/>
                </a:lnSpc>
              </a:pPr>
              <a:r>
                <a:rPr lang="en-US" sz="2600" spc="101">
                  <a:solidFill>
                    <a:srgbClr val="191919"/>
                  </a:solidFill>
                  <a:latin typeface="Asap Bold"/>
                </a:rPr>
                <a:t>BẢO TRÌ ĐƠN HÀNG</a:t>
              </a:r>
            </a:p>
          </p:txBody>
        </p:sp>
      </p:grpSp>
      <p:grpSp>
        <p:nvGrpSpPr>
          <p:cNvPr id="12" name="Group 12"/>
          <p:cNvGrpSpPr/>
          <p:nvPr/>
        </p:nvGrpSpPr>
        <p:grpSpPr>
          <a:xfrm>
            <a:off x="11300102" y="7443018"/>
            <a:ext cx="5101753" cy="995577"/>
            <a:chOff x="0" y="0"/>
            <a:chExt cx="1564523" cy="305307"/>
          </a:xfrm>
        </p:grpSpPr>
        <p:sp>
          <p:nvSpPr>
            <p:cNvPr id="13" name="Freeform 13"/>
            <p:cNvSpPr/>
            <p:nvPr/>
          </p:nvSpPr>
          <p:spPr>
            <a:xfrm>
              <a:off x="0" y="0"/>
              <a:ext cx="1564523" cy="305307"/>
            </a:xfrm>
            <a:custGeom>
              <a:avLst/>
              <a:gdLst/>
              <a:ahLst/>
              <a:cxnLst/>
              <a:rect l="l" t="t" r="r" b="b"/>
              <a:pathLst>
                <a:path w="1564523" h="305307">
                  <a:moveTo>
                    <a:pt x="77393" y="0"/>
                  </a:moveTo>
                  <a:lnTo>
                    <a:pt x="1487130" y="0"/>
                  </a:lnTo>
                  <a:cubicBezTo>
                    <a:pt x="1529873" y="0"/>
                    <a:pt x="1564523" y="34650"/>
                    <a:pt x="1564523" y="77393"/>
                  </a:cubicBezTo>
                  <a:lnTo>
                    <a:pt x="1564523" y="227915"/>
                  </a:lnTo>
                  <a:cubicBezTo>
                    <a:pt x="1564523" y="270658"/>
                    <a:pt x="1529873" y="305307"/>
                    <a:pt x="1487130" y="305307"/>
                  </a:cubicBezTo>
                  <a:lnTo>
                    <a:pt x="77393" y="305307"/>
                  </a:lnTo>
                  <a:cubicBezTo>
                    <a:pt x="34650" y="305307"/>
                    <a:pt x="0" y="270658"/>
                    <a:pt x="0" y="227915"/>
                  </a:cubicBezTo>
                  <a:lnTo>
                    <a:pt x="0" y="77393"/>
                  </a:lnTo>
                  <a:cubicBezTo>
                    <a:pt x="0" y="34650"/>
                    <a:pt x="34650" y="0"/>
                    <a:pt x="77393" y="0"/>
                  </a:cubicBezTo>
                  <a:close/>
                </a:path>
              </a:pathLst>
            </a:custGeom>
            <a:solidFill>
              <a:srgbClr val="A4CDF0"/>
            </a:solidFill>
          </p:spPr>
          <p:txBody>
            <a:bodyPr/>
            <a:lstStyle/>
            <a:p>
              <a:endParaRPr lang="en-US"/>
            </a:p>
          </p:txBody>
        </p:sp>
        <p:sp>
          <p:nvSpPr>
            <p:cNvPr id="14" name="TextBox 14"/>
            <p:cNvSpPr txBox="1"/>
            <p:nvPr/>
          </p:nvSpPr>
          <p:spPr>
            <a:xfrm>
              <a:off x="0" y="-28575"/>
              <a:ext cx="1564523" cy="333882"/>
            </a:xfrm>
            <a:prstGeom prst="rect">
              <a:avLst/>
            </a:prstGeom>
          </p:spPr>
          <p:txBody>
            <a:bodyPr lIns="48959" tIns="48959" rIns="48959" bIns="48959" rtlCol="0" anchor="ctr"/>
            <a:lstStyle/>
            <a:p>
              <a:pPr algn="ctr">
                <a:lnSpc>
                  <a:spcPts val="3354"/>
                </a:lnSpc>
              </a:pPr>
              <a:r>
                <a:rPr lang="en-US" sz="2600" spc="101">
                  <a:solidFill>
                    <a:srgbClr val="000000"/>
                  </a:solidFill>
                  <a:latin typeface="Asap Bold"/>
                </a:rPr>
                <a:t>BẢO TRÌ SẢN PHẨM</a:t>
              </a:r>
            </a:p>
          </p:txBody>
        </p:sp>
      </p:grpSp>
      <p:grpSp>
        <p:nvGrpSpPr>
          <p:cNvPr id="15" name="Group 15"/>
          <p:cNvGrpSpPr/>
          <p:nvPr/>
        </p:nvGrpSpPr>
        <p:grpSpPr>
          <a:xfrm>
            <a:off x="7059289" y="5632177"/>
            <a:ext cx="5123588" cy="997820"/>
            <a:chOff x="0" y="0"/>
            <a:chExt cx="1564523" cy="304691"/>
          </a:xfrm>
        </p:grpSpPr>
        <p:sp>
          <p:nvSpPr>
            <p:cNvPr id="16" name="Freeform 16"/>
            <p:cNvSpPr/>
            <p:nvPr/>
          </p:nvSpPr>
          <p:spPr>
            <a:xfrm>
              <a:off x="0" y="0"/>
              <a:ext cx="1564523" cy="304691"/>
            </a:xfrm>
            <a:custGeom>
              <a:avLst/>
              <a:gdLst/>
              <a:ahLst/>
              <a:cxnLst/>
              <a:rect l="l" t="t" r="r" b="b"/>
              <a:pathLst>
                <a:path w="1564523" h="304691">
                  <a:moveTo>
                    <a:pt x="77063" y="0"/>
                  </a:moveTo>
                  <a:lnTo>
                    <a:pt x="1487460" y="0"/>
                  </a:lnTo>
                  <a:cubicBezTo>
                    <a:pt x="1507898" y="0"/>
                    <a:pt x="1527499" y="8119"/>
                    <a:pt x="1541951" y="22571"/>
                  </a:cubicBezTo>
                  <a:cubicBezTo>
                    <a:pt x="1556403" y="37023"/>
                    <a:pt x="1564523" y="56624"/>
                    <a:pt x="1564523" y="77063"/>
                  </a:cubicBezTo>
                  <a:lnTo>
                    <a:pt x="1564523" y="227628"/>
                  </a:lnTo>
                  <a:cubicBezTo>
                    <a:pt x="1564523" y="248067"/>
                    <a:pt x="1556403" y="267668"/>
                    <a:pt x="1541951" y="282120"/>
                  </a:cubicBezTo>
                  <a:cubicBezTo>
                    <a:pt x="1527499" y="296572"/>
                    <a:pt x="1507898" y="304691"/>
                    <a:pt x="1487460" y="304691"/>
                  </a:cubicBezTo>
                  <a:lnTo>
                    <a:pt x="77063" y="304691"/>
                  </a:lnTo>
                  <a:cubicBezTo>
                    <a:pt x="56624" y="304691"/>
                    <a:pt x="37023" y="296572"/>
                    <a:pt x="22571" y="282120"/>
                  </a:cubicBezTo>
                  <a:cubicBezTo>
                    <a:pt x="8119" y="267668"/>
                    <a:pt x="0" y="248067"/>
                    <a:pt x="0" y="227628"/>
                  </a:cubicBezTo>
                  <a:lnTo>
                    <a:pt x="0" y="77063"/>
                  </a:lnTo>
                  <a:cubicBezTo>
                    <a:pt x="0" y="56624"/>
                    <a:pt x="8119" y="37023"/>
                    <a:pt x="22571" y="22571"/>
                  </a:cubicBezTo>
                  <a:cubicBezTo>
                    <a:pt x="37023" y="8119"/>
                    <a:pt x="56624" y="0"/>
                    <a:pt x="77063" y="0"/>
                  </a:cubicBezTo>
                  <a:close/>
                </a:path>
              </a:pathLst>
            </a:custGeom>
            <a:solidFill>
              <a:srgbClr val="A4CDF0"/>
            </a:solidFill>
          </p:spPr>
          <p:txBody>
            <a:bodyPr/>
            <a:lstStyle/>
            <a:p>
              <a:endParaRPr lang="en-US"/>
            </a:p>
          </p:txBody>
        </p:sp>
        <p:sp>
          <p:nvSpPr>
            <p:cNvPr id="17" name="TextBox 17"/>
            <p:cNvSpPr txBox="1"/>
            <p:nvPr/>
          </p:nvSpPr>
          <p:spPr>
            <a:xfrm>
              <a:off x="0" y="-28575"/>
              <a:ext cx="1564523" cy="333266"/>
            </a:xfrm>
            <a:prstGeom prst="rect">
              <a:avLst/>
            </a:prstGeom>
          </p:spPr>
          <p:txBody>
            <a:bodyPr lIns="48967" tIns="48967" rIns="48967" bIns="48967" rtlCol="0" anchor="ctr"/>
            <a:lstStyle/>
            <a:p>
              <a:pPr algn="ctr">
                <a:lnSpc>
                  <a:spcPts val="3354"/>
                </a:lnSpc>
              </a:pPr>
              <a:r>
                <a:rPr lang="en-US" sz="2600" spc="101">
                  <a:solidFill>
                    <a:srgbClr val="191919"/>
                  </a:solidFill>
                  <a:latin typeface="Asap Bold"/>
                  <a:ea typeface="Asap Bold"/>
                </a:rPr>
                <a:t>THỐN﻿G KÊ</a:t>
              </a:r>
            </a:p>
          </p:txBody>
        </p:sp>
      </p:grpSp>
      <p:sp>
        <p:nvSpPr>
          <p:cNvPr id="18" name="Freeform 18"/>
          <p:cNvSpPr/>
          <p:nvPr/>
        </p:nvSpPr>
        <p:spPr>
          <a:xfrm>
            <a:off x="8611630" y="2969712"/>
            <a:ext cx="2018906" cy="2173788"/>
          </a:xfrm>
          <a:custGeom>
            <a:avLst/>
            <a:gdLst/>
            <a:ahLst/>
            <a:cxnLst/>
            <a:rect l="l" t="t" r="r" b="b"/>
            <a:pathLst>
              <a:path w="2018906" h="2173788">
                <a:moveTo>
                  <a:pt x="0" y="0"/>
                </a:moveTo>
                <a:lnTo>
                  <a:pt x="2018906" y="0"/>
                </a:lnTo>
                <a:lnTo>
                  <a:pt x="2018906" y="2173788"/>
                </a:lnTo>
                <a:lnTo>
                  <a:pt x="0" y="2173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AutoShape 19"/>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20" name="Group 20"/>
          <p:cNvGrpSpPr/>
          <p:nvPr/>
        </p:nvGrpSpPr>
        <p:grpSpPr>
          <a:xfrm>
            <a:off x="333652" y="166707"/>
            <a:ext cx="8586872" cy="861993"/>
            <a:chOff x="0" y="0"/>
            <a:chExt cx="11449163" cy="1149324"/>
          </a:xfrm>
        </p:grpSpPr>
        <p:sp>
          <p:nvSpPr>
            <p:cNvPr id="21" name="Freeform 21"/>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4"/>
              <a:stretch>
                <a:fillRect/>
              </a:stretch>
            </a:blipFill>
          </p:spPr>
          <p:txBody>
            <a:bodyPr/>
            <a:lstStyle/>
            <a:p>
              <a:endParaRPr lang="en-US"/>
            </a:p>
          </p:txBody>
        </p:sp>
        <p:sp>
          <p:nvSpPr>
            <p:cNvPr id="22" name="TextBox 22"/>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1412667"/>
            <a:ext cx="8428965" cy="564706"/>
          </a:xfrm>
          <a:prstGeom prst="rect">
            <a:avLst/>
          </a:prstGeom>
        </p:spPr>
        <p:txBody>
          <a:bodyPr lIns="0" tIns="0" rIns="0" bIns="0" rtlCol="0" anchor="t">
            <a:spAutoFit/>
          </a:bodyPr>
          <a:lstStyle/>
          <a:p>
            <a:pPr marL="0" lvl="0" indent="0" algn="ctr">
              <a:lnSpc>
                <a:spcPts val="4716"/>
              </a:lnSpc>
              <a:spcBef>
                <a:spcPct val="0"/>
              </a:spcBef>
            </a:pPr>
            <a:r>
              <a:rPr lang="en-US" sz="3600" spc="107" dirty="0">
                <a:solidFill>
                  <a:srgbClr val="191919"/>
                </a:solidFill>
                <a:latin typeface="Clear Sans Bold"/>
              </a:rPr>
              <a:t>III. MỘT SỐ KẾT QUẢ ĐẠT ĐƯỢC</a:t>
            </a:r>
          </a:p>
        </p:txBody>
      </p:sp>
      <p:sp>
        <p:nvSpPr>
          <p:cNvPr id="3" name="AutoShape 3"/>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4" name="Group 4"/>
          <p:cNvGrpSpPr/>
          <p:nvPr/>
        </p:nvGrpSpPr>
        <p:grpSpPr>
          <a:xfrm>
            <a:off x="333652" y="166707"/>
            <a:ext cx="8586872" cy="861993"/>
            <a:chOff x="0" y="0"/>
            <a:chExt cx="11449163" cy="1149324"/>
          </a:xfrm>
        </p:grpSpPr>
        <p:sp>
          <p:nvSpPr>
            <p:cNvPr id="5" name="Freeform 5"/>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
        <p:nvSpPr>
          <p:cNvPr id="7" name="Freeform 7"/>
          <p:cNvSpPr/>
          <p:nvPr/>
        </p:nvSpPr>
        <p:spPr>
          <a:xfrm>
            <a:off x="1051444" y="2429175"/>
            <a:ext cx="15738160" cy="7073051"/>
          </a:xfrm>
          <a:custGeom>
            <a:avLst/>
            <a:gdLst/>
            <a:ahLst/>
            <a:cxnLst/>
            <a:rect l="l" t="t" r="r" b="b"/>
            <a:pathLst>
              <a:path w="15738160" h="7073051">
                <a:moveTo>
                  <a:pt x="0" y="0"/>
                </a:moveTo>
                <a:lnTo>
                  <a:pt x="15738161" y="0"/>
                </a:lnTo>
                <a:lnTo>
                  <a:pt x="15738161" y="7073051"/>
                </a:lnTo>
                <a:lnTo>
                  <a:pt x="0" y="7073051"/>
                </a:lnTo>
                <a:lnTo>
                  <a:pt x="0" y="0"/>
                </a:lnTo>
                <a:close/>
              </a:path>
            </a:pathLst>
          </a:custGeom>
          <a:blipFill>
            <a:blip r:embed="rId3"/>
            <a:stretch>
              <a:fillRect/>
            </a:stretch>
          </a:blipFill>
          <a:ln>
            <a:solidFill>
              <a:schemeClr val="tx1"/>
            </a:solidFill>
          </a:ln>
        </p:spPr>
        <p:txBody>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F6D7AC-3492-B10A-7ADD-F6F4A9A81936}"/>
              </a:ext>
            </a:extLst>
          </p:cNvPr>
          <p:cNvPicPr>
            <a:picLocks noChangeAspect="1"/>
          </p:cNvPicPr>
          <p:nvPr/>
        </p:nvPicPr>
        <p:blipFill>
          <a:blip r:embed="rId2"/>
          <a:stretch>
            <a:fillRect/>
          </a:stretch>
        </p:blipFill>
        <p:spPr>
          <a:xfrm>
            <a:off x="4038600" y="5609032"/>
            <a:ext cx="9802146" cy="4315559"/>
          </a:xfrm>
          <a:prstGeom prst="rect">
            <a:avLst/>
          </a:prstGeom>
          <a:ln>
            <a:solidFill>
              <a:schemeClr val="tx1"/>
            </a:solidFill>
          </a:ln>
        </p:spPr>
      </p:pic>
      <p:pic>
        <p:nvPicPr>
          <p:cNvPr id="7" name="Picture 6">
            <a:extLst>
              <a:ext uri="{FF2B5EF4-FFF2-40B4-BE49-F238E27FC236}">
                <a16:creationId xmlns:a16="http://schemas.microsoft.com/office/drawing/2014/main" id="{7A33EA91-2600-E73B-DF5E-BCB45B386F5A}"/>
              </a:ext>
            </a:extLst>
          </p:cNvPr>
          <p:cNvPicPr>
            <a:picLocks noChangeAspect="1"/>
          </p:cNvPicPr>
          <p:nvPr/>
        </p:nvPicPr>
        <p:blipFill>
          <a:blip r:embed="rId3"/>
          <a:stretch>
            <a:fillRect/>
          </a:stretch>
        </p:blipFill>
        <p:spPr>
          <a:xfrm>
            <a:off x="609600" y="1028700"/>
            <a:ext cx="7848600" cy="3962400"/>
          </a:xfrm>
          <a:prstGeom prst="rect">
            <a:avLst/>
          </a:prstGeom>
          <a:ln>
            <a:solidFill>
              <a:schemeClr val="tx1"/>
            </a:solidFill>
          </a:ln>
        </p:spPr>
      </p:pic>
      <p:pic>
        <p:nvPicPr>
          <p:cNvPr id="11" name="Picture 10">
            <a:extLst>
              <a:ext uri="{FF2B5EF4-FFF2-40B4-BE49-F238E27FC236}">
                <a16:creationId xmlns:a16="http://schemas.microsoft.com/office/drawing/2014/main" id="{A2190346-103B-A14C-85DD-72C1DBA2A997}"/>
              </a:ext>
            </a:extLst>
          </p:cNvPr>
          <p:cNvPicPr>
            <a:picLocks noChangeAspect="1"/>
          </p:cNvPicPr>
          <p:nvPr/>
        </p:nvPicPr>
        <p:blipFill>
          <a:blip r:embed="rId4"/>
          <a:stretch>
            <a:fillRect/>
          </a:stretch>
        </p:blipFill>
        <p:spPr>
          <a:xfrm>
            <a:off x="8904504" y="1028700"/>
            <a:ext cx="8566271" cy="3962400"/>
          </a:xfrm>
          <a:prstGeom prst="rect">
            <a:avLst/>
          </a:prstGeom>
          <a:ln>
            <a:solidFill>
              <a:schemeClr val="tx1"/>
            </a:solidFill>
          </a:ln>
        </p:spPr>
      </p:pic>
    </p:spTree>
    <p:extLst>
      <p:ext uri="{BB962C8B-B14F-4D97-AF65-F5344CB8AC3E}">
        <p14:creationId xmlns:p14="http://schemas.microsoft.com/office/powerpoint/2010/main" val="59358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1399145"/>
            <a:ext cx="8428965" cy="648970"/>
          </a:xfrm>
          <a:prstGeom prst="rect">
            <a:avLst/>
          </a:prstGeom>
        </p:spPr>
        <p:txBody>
          <a:bodyPr lIns="0" tIns="0" rIns="0" bIns="0" rtlCol="0" anchor="t">
            <a:spAutoFit/>
          </a:bodyPr>
          <a:lstStyle/>
          <a:p>
            <a:pPr marL="0" lvl="0" indent="0" algn="ctr">
              <a:lnSpc>
                <a:spcPts val="5239"/>
              </a:lnSpc>
              <a:spcBef>
                <a:spcPct val="0"/>
              </a:spcBef>
            </a:pPr>
            <a:r>
              <a:rPr lang="en-US" sz="3999" spc="119">
                <a:solidFill>
                  <a:srgbClr val="191919"/>
                </a:solidFill>
                <a:latin typeface="Clear Sans Bold"/>
              </a:rPr>
              <a:t>IV. KẾT LUẬN</a:t>
            </a:r>
          </a:p>
        </p:txBody>
      </p:sp>
      <p:grpSp>
        <p:nvGrpSpPr>
          <p:cNvPr id="3" name="Group 3"/>
          <p:cNvGrpSpPr/>
          <p:nvPr/>
        </p:nvGrpSpPr>
        <p:grpSpPr>
          <a:xfrm>
            <a:off x="2945234" y="4107819"/>
            <a:ext cx="12397533" cy="2071362"/>
            <a:chOff x="0" y="0"/>
            <a:chExt cx="16530044" cy="2761816"/>
          </a:xfrm>
        </p:grpSpPr>
        <p:grpSp>
          <p:nvGrpSpPr>
            <p:cNvPr id="4" name="Group 4"/>
            <p:cNvGrpSpPr/>
            <p:nvPr/>
          </p:nvGrpSpPr>
          <p:grpSpPr>
            <a:xfrm>
              <a:off x="550401" y="0"/>
              <a:ext cx="5935792" cy="2761816"/>
              <a:chOff x="0" y="0"/>
              <a:chExt cx="6667622" cy="3102323"/>
            </a:xfrm>
          </p:grpSpPr>
          <p:sp>
            <p:nvSpPr>
              <p:cNvPr id="5" name="Freeform 5"/>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txBody>
              <a:bodyPr/>
              <a:lstStyle/>
              <a:p>
                <a:endParaRPr lang="en-US"/>
              </a:p>
            </p:txBody>
          </p:sp>
        </p:grpSp>
        <p:sp>
          <p:nvSpPr>
            <p:cNvPr id="6" name="Freeform 6"/>
            <p:cNvSpPr/>
            <p:nvPr/>
          </p:nvSpPr>
          <p:spPr>
            <a:xfrm>
              <a:off x="0"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asvg="http://schemas.microsoft.com/office/drawing/2016/SVG/main" r:embed="rId3"/>
                  </a:ext>
                </a:extLst>
              </a:blip>
              <a:stretch>
                <a:fillRect l="-8914" r="-8914"/>
              </a:stretch>
            </a:blipFill>
          </p:spPr>
          <p:txBody>
            <a:bodyPr/>
            <a:lstStyle/>
            <a:p>
              <a:endParaRPr lang="en-US"/>
            </a:p>
          </p:txBody>
        </p:sp>
        <p:sp>
          <p:nvSpPr>
            <p:cNvPr id="7" name="TextBox 7"/>
            <p:cNvSpPr txBox="1"/>
            <p:nvPr/>
          </p:nvSpPr>
          <p:spPr>
            <a:xfrm>
              <a:off x="143037"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sp>
          <p:nvSpPr>
            <p:cNvPr id="8" name="TextBox 8"/>
            <p:cNvSpPr txBox="1"/>
            <p:nvPr/>
          </p:nvSpPr>
          <p:spPr>
            <a:xfrm>
              <a:off x="1172120" y="1065123"/>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KẾT QUẢ</a:t>
              </a:r>
            </a:p>
          </p:txBody>
        </p:sp>
        <p:grpSp>
          <p:nvGrpSpPr>
            <p:cNvPr id="9" name="Group 9"/>
            <p:cNvGrpSpPr/>
            <p:nvPr/>
          </p:nvGrpSpPr>
          <p:grpSpPr>
            <a:xfrm>
              <a:off x="10594252" y="0"/>
              <a:ext cx="5935792" cy="2761816"/>
              <a:chOff x="0" y="0"/>
              <a:chExt cx="6667622" cy="3102323"/>
            </a:xfrm>
          </p:grpSpPr>
          <p:sp>
            <p:nvSpPr>
              <p:cNvPr id="10" name="Freeform 10"/>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txBody>
              <a:bodyPr/>
              <a:lstStyle/>
              <a:p>
                <a:endParaRPr lang="en-US"/>
              </a:p>
            </p:txBody>
          </p:sp>
        </p:grpSp>
        <p:sp>
          <p:nvSpPr>
            <p:cNvPr id="11" name="Freeform 11"/>
            <p:cNvSpPr/>
            <p:nvPr/>
          </p:nvSpPr>
          <p:spPr>
            <a:xfrm>
              <a:off x="10043851"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asvg="http://schemas.microsoft.com/office/drawing/2016/SVG/main" r:embed="rId5"/>
                  </a:ext>
                </a:extLst>
              </a:blip>
              <a:stretch>
                <a:fillRect l="-8914" r="-8914"/>
              </a:stretch>
            </a:blipFill>
          </p:spPr>
          <p:txBody>
            <a:bodyPr/>
            <a:lstStyle/>
            <a:p>
              <a:endParaRPr lang="en-US"/>
            </a:p>
          </p:txBody>
        </p:sp>
        <p:sp>
          <p:nvSpPr>
            <p:cNvPr id="12" name="TextBox 12"/>
            <p:cNvSpPr txBox="1"/>
            <p:nvPr/>
          </p:nvSpPr>
          <p:spPr>
            <a:xfrm>
              <a:off x="10186888"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sp>
          <p:nvSpPr>
            <p:cNvPr id="13" name="TextBox 13"/>
            <p:cNvSpPr txBox="1"/>
            <p:nvPr/>
          </p:nvSpPr>
          <p:spPr>
            <a:xfrm>
              <a:off x="11462337" y="866755"/>
              <a:ext cx="4692352" cy="11160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HƯỚNG PHÁT TRIỂN</a:t>
              </a:r>
            </a:p>
          </p:txBody>
        </p:sp>
        <p:sp>
          <p:nvSpPr>
            <p:cNvPr id="14" name="AutoShape 14"/>
            <p:cNvSpPr/>
            <p:nvPr/>
          </p:nvSpPr>
          <p:spPr>
            <a:xfrm>
              <a:off x="6486193" y="1380908"/>
              <a:ext cx="3557659" cy="117577"/>
            </a:xfrm>
            <a:prstGeom prst="rect">
              <a:avLst/>
            </a:prstGeom>
            <a:solidFill>
              <a:srgbClr val="86EAE9"/>
            </a:solidFill>
          </p:spPr>
          <p:txBody>
            <a:bodyPr/>
            <a:lstStyle/>
            <a:p>
              <a:endParaRPr lang="en-US"/>
            </a:p>
          </p:txBody>
        </p:sp>
      </p:grpSp>
      <p:sp>
        <p:nvSpPr>
          <p:cNvPr id="15" name="AutoShape 15"/>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16" name="Group 16"/>
          <p:cNvGrpSpPr/>
          <p:nvPr/>
        </p:nvGrpSpPr>
        <p:grpSpPr>
          <a:xfrm>
            <a:off x="333652" y="166707"/>
            <a:ext cx="8586872" cy="861993"/>
            <a:chOff x="0" y="0"/>
            <a:chExt cx="11449163" cy="1149324"/>
          </a:xfrm>
        </p:grpSpPr>
        <p:sp>
          <p:nvSpPr>
            <p:cNvPr id="17" name="Freeform 17"/>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6"/>
              <a:stretch>
                <a:fillRect/>
              </a:stretch>
            </a:blipFill>
          </p:spPr>
          <p:txBody>
            <a:bodyPr/>
            <a:lstStyle/>
            <a:p>
              <a:endParaRPr lang="en-US"/>
            </a:p>
          </p:txBody>
        </p:sp>
        <p:sp>
          <p:nvSpPr>
            <p:cNvPr id="18" name="TextBox 18"/>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25244" y="1221717"/>
            <a:ext cx="15037512" cy="1269359"/>
          </a:xfrm>
          <a:prstGeom prst="rect">
            <a:avLst/>
          </a:prstGeom>
        </p:spPr>
        <p:txBody>
          <a:bodyPr lIns="0" tIns="0" rIns="0" bIns="0" rtlCol="0" anchor="t">
            <a:spAutoFit/>
          </a:bodyPr>
          <a:lstStyle/>
          <a:p>
            <a:pPr algn="ctr">
              <a:lnSpc>
                <a:spcPts val="10360"/>
              </a:lnSpc>
              <a:spcBef>
                <a:spcPct val="0"/>
              </a:spcBef>
            </a:pPr>
            <a:r>
              <a:rPr lang="en-US" sz="7400" spc="-148">
                <a:solidFill>
                  <a:srgbClr val="000000"/>
                </a:solidFill>
                <a:latin typeface="Muli Bold"/>
              </a:rPr>
              <a:t> KẾT QUẢ</a:t>
            </a:r>
          </a:p>
        </p:txBody>
      </p:sp>
      <p:grpSp>
        <p:nvGrpSpPr>
          <p:cNvPr id="3" name="Group 3"/>
          <p:cNvGrpSpPr/>
          <p:nvPr/>
        </p:nvGrpSpPr>
        <p:grpSpPr>
          <a:xfrm>
            <a:off x="333652" y="166707"/>
            <a:ext cx="8586872" cy="861993"/>
            <a:chOff x="0" y="0"/>
            <a:chExt cx="11449163" cy="1149324"/>
          </a:xfrm>
        </p:grpSpPr>
        <p:sp>
          <p:nvSpPr>
            <p:cNvPr id="4" name="Freeform 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
        <p:nvSpPr>
          <p:cNvPr id="6" name="AutoShape 6"/>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sp>
        <p:nvSpPr>
          <p:cNvPr id="7" name="Freeform 7"/>
          <p:cNvSpPr/>
          <p:nvPr/>
        </p:nvSpPr>
        <p:spPr>
          <a:xfrm>
            <a:off x="13011960" y="3242780"/>
            <a:ext cx="3442905" cy="3167473"/>
          </a:xfrm>
          <a:custGeom>
            <a:avLst/>
            <a:gdLst/>
            <a:ahLst/>
            <a:cxnLst/>
            <a:rect l="l" t="t" r="r" b="b"/>
            <a:pathLst>
              <a:path w="3442905" h="3167473">
                <a:moveTo>
                  <a:pt x="0" y="0"/>
                </a:moveTo>
                <a:lnTo>
                  <a:pt x="3442905" y="0"/>
                </a:lnTo>
                <a:lnTo>
                  <a:pt x="3442905" y="3167473"/>
                </a:lnTo>
                <a:lnTo>
                  <a:pt x="0" y="31674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833135" y="3119927"/>
            <a:ext cx="2986531" cy="3413178"/>
          </a:xfrm>
          <a:custGeom>
            <a:avLst/>
            <a:gdLst/>
            <a:ahLst/>
            <a:cxnLst/>
            <a:rect l="l" t="t" r="r" b="b"/>
            <a:pathLst>
              <a:path w="2986531" h="3413178">
                <a:moveTo>
                  <a:pt x="0" y="0"/>
                </a:moveTo>
                <a:lnTo>
                  <a:pt x="2986531" y="0"/>
                </a:lnTo>
                <a:lnTo>
                  <a:pt x="2986531" y="3413178"/>
                </a:lnTo>
                <a:lnTo>
                  <a:pt x="0" y="34131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7114180" y="3409982"/>
            <a:ext cx="3603266" cy="2833068"/>
          </a:xfrm>
          <a:custGeom>
            <a:avLst/>
            <a:gdLst/>
            <a:ahLst/>
            <a:cxnLst/>
            <a:rect l="l" t="t" r="r" b="b"/>
            <a:pathLst>
              <a:path w="3603266" h="2833068">
                <a:moveTo>
                  <a:pt x="0" y="0"/>
                </a:moveTo>
                <a:lnTo>
                  <a:pt x="3603266" y="0"/>
                </a:lnTo>
                <a:lnTo>
                  <a:pt x="3603266" y="2833068"/>
                </a:lnTo>
                <a:lnTo>
                  <a:pt x="0" y="2833068"/>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974549" y="6852393"/>
            <a:ext cx="4703703" cy="2603500"/>
          </a:xfrm>
          <a:prstGeom prst="rect">
            <a:avLst/>
          </a:prstGeom>
        </p:spPr>
        <p:txBody>
          <a:bodyPr lIns="0" tIns="0" rIns="0" bIns="0" rtlCol="0" anchor="t">
            <a:spAutoFit/>
          </a:bodyPr>
          <a:lstStyle/>
          <a:p>
            <a:pPr marL="0" lvl="0" indent="0" algn="ctr">
              <a:lnSpc>
                <a:spcPts val="3499"/>
              </a:lnSpc>
              <a:spcBef>
                <a:spcPct val="0"/>
              </a:spcBef>
            </a:pPr>
            <a:r>
              <a:rPr lang="en-US" sz="2499" spc="12">
                <a:solidFill>
                  <a:srgbClr val="000000"/>
                </a:solidFill>
                <a:latin typeface="Muli"/>
              </a:rPr>
              <a:t>Hiểu được quá trình thiết kế một website thực tế đi từ bước cơ bản: khảo sát đồ án, phân tích hệ thống, thiết kế, thực hiện, kiểm thử, triển khai, bảo trì.</a:t>
            </a:r>
          </a:p>
        </p:txBody>
      </p:sp>
      <p:sp>
        <p:nvSpPr>
          <p:cNvPr id="11" name="TextBox 11"/>
          <p:cNvSpPr txBox="1"/>
          <p:nvPr/>
        </p:nvSpPr>
        <p:spPr>
          <a:xfrm>
            <a:off x="7217091" y="7728693"/>
            <a:ext cx="3406867" cy="850900"/>
          </a:xfrm>
          <a:prstGeom prst="rect">
            <a:avLst/>
          </a:prstGeom>
        </p:spPr>
        <p:txBody>
          <a:bodyPr lIns="0" tIns="0" rIns="0" bIns="0" rtlCol="0" anchor="t">
            <a:spAutoFit/>
          </a:bodyPr>
          <a:lstStyle/>
          <a:p>
            <a:pPr marL="0" lvl="0" indent="0" algn="ctr">
              <a:lnSpc>
                <a:spcPts val="3499"/>
              </a:lnSpc>
              <a:spcBef>
                <a:spcPct val="0"/>
              </a:spcBef>
            </a:pPr>
            <a:r>
              <a:rPr lang="en-US" sz="2499" spc="12">
                <a:solidFill>
                  <a:srgbClr val="000000"/>
                </a:solidFill>
                <a:latin typeface="Muli"/>
              </a:rPr>
              <a:t>Xây dựng được một hệ thống hoàn chỉnh.</a:t>
            </a:r>
          </a:p>
        </p:txBody>
      </p:sp>
      <p:sp>
        <p:nvSpPr>
          <p:cNvPr id="12" name="TextBox 12"/>
          <p:cNvSpPr txBox="1"/>
          <p:nvPr/>
        </p:nvSpPr>
        <p:spPr>
          <a:xfrm>
            <a:off x="12369285" y="7071468"/>
            <a:ext cx="4728254" cy="2165350"/>
          </a:xfrm>
          <a:prstGeom prst="rect">
            <a:avLst/>
          </a:prstGeom>
        </p:spPr>
        <p:txBody>
          <a:bodyPr lIns="0" tIns="0" rIns="0" bIns="0" rtlCol="0" anchor="t">
            <a:spAutoFit/>
          </a:bodyPr>
          <a:lstStyle/>
          <a:p>
            <a:pPr marL="0" lvl="0" indent="0" algn="ctr">
              <a:lnSpc>
                <a:spcPts val="3499"/>
              </a:lnSpc>
              <a:spcBef>
                <a:spcPct val="0"/>
              </a:spcBef>
            </a:pPr>
            <a:r>
              <a:rPr lang="en-US" sz="2499" spc="12">
                <a:solidFill>
                  <a:srgbClr val="000000"/>
                </a:solidFill>
                <a:latin typeface="Muli"/>
              </a:rPr>
              <a:t>Đã tích hợp được thanh toán online giúp việc thanh toán trở nên dễ dàng và thuận tiện đối với khách hàng trong nước và nước ngoài.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390146" y="4232373"/>
            <a:ext cx="6076512" cy="3043584"/>
            <a:chOff x="0" y="0"/>
            <a:chExt cx="1221614" cy="611878"/>
          </a:xfrm>
        </p:grpSpPr>
        <p:sp>
          <p:nvSpPr>
            <p:cNvPr id="3" name="Freeform 3"/>
            <p:cNvSpPr/>
            <p:nvPr/>
          </p:nvSpPr>
          <p:spPr>
            <a:xfrm>
              <a:off x="0" y="0"/>
              <a:ext cx="1221614" cy="611878"/>
            </a:xfrm>
            <a:custGeom>
              <a:avLst/>
              <a:gdLst/>
              <a:ahLst/>
              <a:cxnLst/>
              <a:rect l="l" t="t" r="r" b="b"/>
              <a:pathLst>
                <a:path w="1221614" h="611878">
                  <a:moveTo>
                    <a:pt x="0" y="0"/>
                  </a:moveTo>
                  <a:lnTo>
                    <a:pt x="1221614" y="0"/>
                  </a:lnTo>
                  <a:lnTo>
                    <a:pt x="1221614" y="611878"/>
                  </a:lnTo>
                  <a:lnTo>
                    <a:pt x="0" y="611878"/>
                  </a:lnTo>
                  <a:close/>
                </a:path>
              </a:pathLst>
            </a:custGeom>
            <a:solidFill>
              <a:srgbClr val="EDF0F2"/>
            </a:solidFill>
          </p:spPr>
          <p:txBody>
            <a:bodyPr/>
            <a:lstStyle/>
            <a:p>
              <a:endParaRPr lang="en-US"/>
            </a:p>
          </p:txBody>
        </p:sp>
        <p:sp>
          <p:nvSpPr>
            <p:cNvPr id="4" name="TextBox 4"/>
            <p:cNvSpPr txBox="1"/>
            <p:nvPr/>
          </p:nvSpPr>
          <p:spPr>
            <a:xfrm>
              <a:off x="0" y="-38100"/>
              <a:ext cx="1221614" cy="649978"/>
            </a:xfrm>
            <a:prstGeom prst="rect">
              <a:avLst/>
            </a:prstGeom>
          </p:spPr>
          <p:txBody>
            <a:bodyPr lIns="254000" tIns="254000" rIns="254000" bIns="254000" rtlCol="0" anchor="ctr"/>
            <a:lstStyle/>
            <a:p>
              <a:pPr algn="ctr">
                <a:lnSpc>
                  <a:spcPts val="3900"/>
                </a:lnSpc>
              </a:pPr>
              <a:r>
                <a:rPr lang="en-US" sz="3000">
                  <a:solidFill>
                    <a:srgbClr val="2C2C2C"/>
                  </a:solidFill>
                  <a:latin typeface="Cabin Medium"/>
                </a:rPr>
                <a:t>Tích hợp thêm elasticsearch để khi dữ liệu lớn thì truy vấn sẽ vẫn được đảm bảo</a:t>
              </a:r>
            </a:p>
            <a:p>
              <a:pPr algn="ctr">
                <a:lnSpc>
                  <a:spcPts val="2859"/>
                </a:lnSpc>
              </a:pPr>
              <a:endParaRPr lang="en-US" sz="3000">
                <a:solidFill>
                  <a:srgbClr val="2C2C2C"/>
                </a:solidFill>
                <a:latin typeface="Cabin Medium"/>
              </a:endParaRPr>
            </a:p>
          </p:txBody>
        </p:sp>
      </p:grpSp>
      <p:grpSp>
        <p:nvGrpSpPr>
          <p:cNvPr id="5" name="Group 5"/>
          <p:cNvGrpSpPr/>
          <p:nvPr/>
        </p:nvGrpSpPr>
        <p:grpSpPr>
          <a:xfrm>
            <a:off x="12394908" y="1202667"/>
            <a:ext cx="5883563" cy="3020180"/>
            <a:chOff x="0" y="0"/>
            <a:chExt cx="1182824" cy="607173"/>
          </a:xfrm>
        </p:grpSpPr>
        <p:sp>
          <p:nvSpPr>
            <p:cNvPr id="6" name="Freeform 6"/>
            <p:cNvSpPr/>
            <p:nvPr/>
          </p:nvSpPr>
          <p:spPr>
            <a:xfrm>
              <a:off x="0" y="0"/>
              <a:ext cx="1182824" cy="607173"/>
            </a:xfrm>
            <a:custGeom>
              <a:avLst/>
              <a:gdLst/>
              <a:ahLst/>
              <a:cxnLst/>
              <a:rect l="l" t="t" r="r" b="b"/>
              <a:pathLst>
                <a:path w="1182824" h="607173">
                  <a:moveTo>
                    <a:pt x="0" y="0"/>
                  </a:moveTo>
                  <a:lnTo>
                    <a:pt x="1182824" y="0"/>
                  </a:lnTo>
                  <a:lnTo>
                    <a:pt x="1182824" y="607173"/>
                  </a:lnTo>
                  <a:lnTo>
                    <a:pt x="0" y="607173"/>
                  </a:lnTo>
                  <a:close/>
                </a:path>
              </a:pathLst>
            </a:custGeom>
            <a:solidFill>
              <a:srgbClr val="EDF0F2"/>
            </a:solidFill>
          </p:spPr>
          <p:txBody>
            <a:bodyPr/>
            <a:lstStyle/>
            <a:p>
              <a:endParaRPr lang="en-US"/>
            </a:p>
          </p:txBody>
        </p:sp>
        <p:sp>
          <p:nvSpPr>
            <p:cNvPr id="7" name="TextBox 7"/>
            <p:cNvSpPr txBox="1"/>
            <p:nvPr/>
          </p:nvSpPr>
          <p:spPr>
            <a:xfrm>
              <a:off x="0" y="-38100"/>
              <a:ext cx="1182824" cy="645273"/>
            </a:xfrm>
            <a:prstGeom prst="rect">
              <a:avLst/>
            </a:prstGeom>
          </p:spPr>
          <p:txBody>
            <a:bodyPr lIns="254000" tIns="254000" rIns="254000" bIns="254000" rtlCol="0" anchor="ctr"/>
            <a:lstStyle/>
            <a:p>
              <a:pPr algn="ctr">
                <a:lnSpc>
                  <a:spcPts val="3900"/>
                </a:lnSpc>
              </a:pPr>
              <a:r>
                <a:rPr lang="en-US" sz="3000">
                  <a:solidFill>
                    <a:srgbClr val="2C2C2C"/>
                  </a:solidFill>
                  <a:latin typeface="Cabin Medium"/>
                </a:rPr>
                <a:t>Tích hợp thêm đăng nhập bằng google, facebook</a:t>
              </a:r>
            </a:p>
            <a:p>
              <a:pPr algn="ctr">
                <a:lnSpc>
                  <a:spcPts val="3900"/>
                </a:lnSpc>
              </a:pPr>
              <a:endParaRPr lang="en-US" sz="3000">
                <a:solidFill>
                  <a:srgbClr val="2C2C2C"/>
                </a:solidFill>
                <a:latin typeface="Cabin Medium"/>
              </a:endParaRPr>
            </a:p>
            <a:p>
              <a:pPr algn="ctr">
                <a:lnSpc>
                  <a:spcPts val="2860"/>
                </a:lnSpc>
              </a:pPr>
              <a:endParaRPr lang="en-US" sz="3000">
                <a:solidFill>
                  <a:srgbClr val="2C2C2C"/>
                </a:solidFill>
                <a:latin typeface="Cabin Medium"/>
              </a:endParaRPr>
            </a:p>
          </p:txBody>
        </p:sp>
      </p:grpSp>
      <p:sp>
        <p:nvSpPr>
          <p:cNvPr id="8" name="AutoShape 8"/>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sp>
        <p:nvSpPr>
          <p:cNvPr id="9" name="AutoShape 9"/>
          <p:cNvSpPr/>
          <p:nvPr/>
        </p:nvSpPr>
        <p:spPr>
          <a:xfrm flipV="1">
            <a:off x="12394908" y="1188380"/>
            <a:ext cx="0" cy="9084333"/>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10" name="Group 10"/>
          <p:cNvGrpSpPr/>
          <p:nvPr/>
        </p:nvGrpSpPr>
        <p:grpSpPr>
          <a:xfrm>
            <a:off x="12390146" y="7275957"/>
            <a:ext cx="5888325" cy="2996755"/>
            <a:chOff x="0" y="0"/>
            <a:chExt cx="1183781" cy="602464"/>
          </a:xfrm>
        </p:grpSpPr>
        <p:sp>
          <p:nvSpPr>
            <p:cNvPr id="11" name="Freeform 11"/>
            <p:cNvSpPr/>
            <p:nvPr/>
          </p:nvSpPr>
          <p:spPr>
            <a:xfrm>
              <a:off x="0" y="0"/>
              <a:ext cx="1183781" cy="602464"/>
            </a:xfrm>
            <a:custGeom>
              <a:avLst/>
              <a:gdLst/>
              <a:ahLst/>
              <a:cxnLst/>
              <a:rect l="l" t="t" r="r" b="b"/>
              <a:pathLst>
                <a:path w="1183781" h="602464">
                  <a:moveTo>
                    <a:pt x="0" y="0"/>
                  </a:moveTo>
                  <a:lnTo>
                    <a:pt x="1183781" y="0"/>
                  </a:lnTo>
                  <a:lnTo>
                    <a:pt x="1183781" y="602464"/>
                  </a:lnTo>
                  <a:lnTo>
                    <a:pt x="0" y="602464"/>
                  </a:lnTo>
                  <a:close/>
                </a:path>
              </a:pathLst>
            </a:custGeom>
            <a:solidFill>
              <a:srgbClr val="EDF0F2"/>
            </a:solidFill>
          </p:spPr>
          <p:txBody>
            <a:bodyPr/>
            <a:lstStyle/>
            <a:p>
              <a:endParaRPr lang="en-US"/>
            </a:p>
          </p:txBody>
        </p:sp>
        <p:sp>
          <p:nvSpPr>
            <p:cNvPr id="12" name="TextBox 12"/>
            <p:cNvSpPr txBox="1"/>
            <p:nvPr/>
          </p:nvSpPr>
          <p:spPr>
            <a:xfrm>
              <a:off x="0" y="-38100"/>
              <a:ext cx="1183781" cy="640564"/>
            </a:xfrm>
            <a:prstGeom prst="rect">
              <a:avLst/>
            </a:prstGeom>
          </p:spPr>
          <p:txBody>
            <a:bodyPr lIns="254000" tIns="254000" rIns="254000" bIns="254000" rtlCol="0" anchor="ctr"/>
            <a:lstStyle/>
            <a:p>
              <a:pPr algn="ctr">
                <a:lnSpc>
                  <a:spcPts val="3900"/>
                </a:lnSpc>
              </a:pPr>
              <a:r>
                <a:rPr lang="en-US" sz="3000">
                  <a:solidFill>
                    <a:srgbClr val="2C2C2C"/>
                  </a:solidFill>
                  <a:latin typeface="Cabin Medium"/>
                </a:rPr>
                <a:t>Tăng thêm tính bảo mật cho hệ thống</a:t>
              </a:r>
            </a:p>
            <a:p>
              <a:pPr algn="ctr">
                <a:lnSpc>
                  <a:spcPts val="3900"/>
                </a:lnSpc>
              </a:pPr>
              <a:endParaRPr lang="en-US" sz="3000">
                <a:solidFill>
                  <a:srgbClr val="2C2C2C"/>
                </a:solidFill>
                <a:latin typeface="Cabin Medium"/>
              </a:endParaRPr>
            </a:p>
            <a:p>
              <a:pPr algn="ctr">
                <a:lnSpc>
                  <a:spcPts val="2859"/>
                </a:lnSpc>
              </a:pPr>
              <a:endParaRPr lang="en-US" sz="3000">
                <a:solidFill>
                  <a:srgbClr val="2C2C2C"/>
                </a:solidFill>
                <a:latin typeface="Cabin Medium"/>
              </a:endParaRPr>
            </a:p>
          </p:txBody>
        </p:sp>
      </p:grpSp>
      <p:grpSp>
        <p:nvGrpSpPr>
          <p:cNvPr id="13" name="Group 13"/>
          <p:cNvGrpSpPr/>
          <p:nvPr/>
        </p:nvGrpSpPr>
        <p:grpSpPr>
          <a:xfrm>
            <a:off x="333652" y="166707"/>
            <a:ext cx="8586872" cy="861993"/>
            <a:chOff x="0" y="0"/>
            <a:chExt cx="11449163" cy="1149324"/>
          </a:xfrm>
        </p:grpSpPr>
        <p:sp>
          <p:nvSpPr>
            <p:cNvPr id="14" name="Freeform 1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
        <p:nvSpPr>
          <p:cNvPr id="16" name="TextBox 16"/>
          <p:cNvSpPr txBox="1"/>
          <p:nvPr/>
        </p:nvSpPr>
        <p:spPr>
          <a:xfrm>
            <a:off x="1477972" y="5143500"/>
            <a:ext cx="8981263" cy="1295400"/>
          </a:xfrm>
          <a:prstGeom prst="rect">
            <a:avLst/>
          </a:prstGeom>
        </p:spPr>
        <p:txBody>
          <a:bodyPr lIns="0" tIns="0" rIns="0" bIns="0" rtlCol="0" anchor="t">
            <a:spAutoFit/>
          </a:bodyPr>
          <a:lstStyle/>
          <a:p>
            <a:pPr marL="0" lvl="0" indent="0" algn="l">
              <a:lnSpc>
                <a:spcPts val="10200"/>
              </a:lnSpc>
              <a:spcBef>
                <a:spcPct val="0"/>
              </a:spcBef>
            </a:pPr>
            <a:r>
              <a:rPr lang="en-US" sz="8500">
                <a:solidFill>
                  <a:srgbClr val="2C2C2C"/>
                </a:solidFill>
                <a:latin typeface="Muli Bold"/>
              </a:rPr>
              <a:t>Hướng phát triển</a:t>
            </a:r>
          </a:p>
        </p:txBody>
      </p:sp>
      <p:sp>
        <p:nvSpPr>
          <p:cNvPr id="17" name="AutoShape 17"/>
          <p:cNvSpPr/>
          <p:nvPr/>
        </p:nvSpPr>
        <p:spPr>
          <a:xfrm>
            <a:off x="12394908" y="7275957"/>
            <a:ext cx="5883563"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sp>
        <p:nvSpPr>
          <p:cNvPr id="18" name="AutoShape 18"/>
          <p:cNvSpPr/>
          <p:nvPr/>
        </p:nvSpPr>
        <p:spPr>
          <a:xfrm>
            <a:off x="12404437" y="4227610"/>
            <a:ext cx="5883563"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3" name="Group 3"/>
          <p:cNvGrpSpPr/>
          <p:nvPr/>
        </p:nvGrpSpPr>
        <p:grpSpPr>
          <a:xfrm>
            <a:off x="333652" y="166707"/>
            <a:ext cx="8586872" cy="861993"/>
            <a:chOff x="0" y="0"/>
            <a:chExt cx="11449163" cy="1149324"/>
          </a:xfrm>
        </p:grpSpPr>
        <p:sp>
          <p:nvSpPr>
            <p:cNvPr id="4" name="Freeform 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
        <p:nvSpPr>
          <p:cNvPr id="6" name="Freeform 6"/>
          <p:cNvSpPr/>
          <p:nvPr/>
        </p:nvSpPr>
        <p:spPr>
          <a:xfrm>
            <a:off x="5432143" y="2803421"/>
            <a:ext cx="6610120" cy="4114800"/>
          </a:xfrm>
          <a:custGeom>
            <a:avLst/>
            <a:gdLst/>
            <a:ahLst/>
            <a:cxnLst/>
            <a:rect l="l" t="t" r="r" b="b"/>
            <a:pathLst>
              <a:path w="6610120" h="4114800">
                <a:moveTo>
                  <a:pt x="0" y="0"/>
                </a:moveTo>
                <a:lnTo>
                  <a:pt x="6610120" y="0"/>
                </a:lnTo>
                <a:lnTo>
                  <a:pt x="66101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98AEC9D0-85AD-BC4F-B7E8-5D524076A5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5600" y="6591300"/>
            <a:ext cx="3576320" cy="3352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txBody>
          <a:bodyPr/>
          <a:lstStyle/>
          <a:p>
            <a:endParaRPr lang="en-US"/>
          </a:p>
        </p:txBody>
      </p:sp>
      <p:sp>
        <p:nvSpPr>
          <p:cNvPr id="3" name="Freeform 3"/>
          <p:cNvSpPr/>
          <p:nvPr/>
        </p:nvSpPr>
        <p:spPr>
          <a:xfrm>
            <a:off x="204799" y="7097080"/>
            <a:ext cx="5881052" cy="6379839"/>
          </a:xfrm>
          <a:custGeom>
            <a:avLst/>
            <a:gdLst/>
            <a:ahLst/>
            <a:cxnLst/>
            <a:rect l="l" t="t" r="r" b="b"/>
            <a:pathLst>
              <a:path w="5881052" h="6379839">
                <a:moveTo>
                  <a:pt x="0" y="0"/>
                </a:moveTo>
                <a:lnTo>
                  <a:pt x="5881052" y="0"/>
                </a:lnTo>
                <a:lnTo>
                  <a:pt x="5881052" y="6379840"/>
                </a:lnTo>
                <a:lnTo>
                  <a:pt x="0" y="6379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46052" y="7097080"/>
            <a:ext cx="5979720" cy="5979720"/>
          </a:xfrm>
          <a:custGeom>
            <a:avLst/>
            <a:gdLst/>
            <a:ahLst/>
            <a:cxnLst/>
            <a:rect l="l" t="t" r="r" b="b"/>
            <a:pathLst>
              <a:path w="5979720" h="5979720">
                <a:moveTo>
                  <a:pt x="0" y="0"/>
                </a:moveTo>
                <a:lnTo>
                  <a:pt x="5979720" y="0"/>
                </a:lnTo>
                <a:lnTo>
                  <a:pt x="5979720" y="5979720"/>
                </a:lnTo>
                <a:lnTo>
                  <a:pt x="0" y="5979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9144000" y="1538673"/>
            <a:ext cx="7355802" cy="8301038"/>
            <a:chOff x="0" y="0"/>
            <a:chExt cx="9807736" cy="11068050"/>
          </a:xfrm>
        </p:grpSpPr>
        <p:grpSp>
          <p:nvGrpSpPr>
            <p:cNvPr id="6" name="Group 6"/>
            <p:cNvGrpSpPr/>
            <p:nvPr/>
          </p:nvGrpSpPr>
          <p:grpSpPr>
            <a:xfrm>
              <a:off x="0" y="0"/>
              <a:ext cx="9807736" cy="1714500"/>
              <a:chOff x="0" y="0"/>
              <a:chExt cx="1780369" cy="311228"/>
            </a:xfrm>
          </p:grpSpPr>
          <p:sp>
            <p:nvSpPr>
              <p:cNvPr id="7" name="Freeform 7"/>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a:p>
            </p:txBody>
          </p:sp>
          <p:sp>
            <p:nvSpPr>
              <p:cNvPr id="8" name="TextBox 8"/>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a:solidFill>
                      <a:srgbClr val="000000"/>
                    </a:solidFill>
                    <a:latin typeface="Asap"/>
                  </a:rPr>
                  <a:t>I. Tổng quan đề tài</a:t>
                </a:r>
              </a:p>
            </p:txBody>
          </p:sp>
        </p:grpSp>
        <p:sp>
          <p:nvSpPr>
            <p:cNvPr id="9" name="AutoShape 9"/>
            <p:cNvSpPr/>
            <p:nvPr/>
          </p:nvSpPr>
          <p:spPr>
            <a:xfrm>
              <a:off x="4903868" y="1714500"/>
              <a:ext cx="0" cy="1403350"/>
            </a:xfrm>
            <a:prstGeom prst="line">
              <a:avLst/>
            </a:prstGeom>
            <a:ln w="50800" cap="flat">
              <a:solidFill>
                <a:srgbClr val="000000"/>
              </a:solidFill>
              <a:prstDash val="sysDash"/>
              <a:headEnd type="none" w="sm" len="sm"/>
              <a:tailEnd type="none" w="sm" len="sm"/>
            </a:ln>
          </p:spPr>
          <p:txBody>
            <a:bodyPr/>
            <a:lstStyle/>
            <a:p>
              <a:endParaRPr lang="en-US"/>
            </a:p>
          </p:txBody>
        </p:sp>
        <p:grpSp>
          <p:nvGrpSpPr>
            <p:cNvPr id="10" name="Group 10"/>
            <p:cNvGrpSpPr/>
            <p:nvPr/>
          </p:nvGrpSpPr>
          <p:grpSpPr>
            <a:xfrm>
              <a:off x="0" y="3117850"/>
              <a:ext cx="9807736" cy="1714500"/>
              <a:chOff x="0" y="0"/>
              <a:chExt cx="1780369" cy="311228"/>
            </a:xfrm>
          </p:grpSpPr>
          <p:sp>
            <p:nvSpPr>
              <p:cNvPr id="11" name="Freeform 11"/>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a:p>
            </p:txBody>
          </p:sp>
          <p:sp>
            <p:nvSpPr>
              <p:cNvPr id="12" name="TextBox 12"/>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a:solidFill>
                      <a:srgbClr val="000000"/>
                    </a:solidFill>
                    <a:latin typeface="Asap"/>
                  </a:rPr>
                  <a:t>II. Phân tích thiết kế hệ thống</a:t>
                </a:r>
              </a:p>
            </p:txBody>
          </p:sp>
        </p:grpSp>
        <p:sp>
          <p:nvSpPr>
            <p:cNvPr id="13" name="AutoShape 13"/>
            <p:cNvSpPr/>
            <p:nvPr/>
          </p:nvSpPr>
          <p:spPr>
            <a:xfrm>
              <a:off x="4903868" y="4832350"/>
              <a:ext cx="0" cy="1403350"/>
            </a:xfrm>
            <a:prstGeom prst="line">
              <a:avLst/>
            </a:prstGeom>
            <a:ln w="50800" cap="flat">
              <a:solidFill>
                <a:srgbClr val="000000"/>
              </a:solidFill>
              <a:prstDash val="sysDash"/>
              <a:headEnd type="none" w="sm" len="sm"/>
              <a:tailEnd type="none" w="sm" len="sm"/>
            </a:ln>
          </p:spPr>
          <p:txBody>
            <a:bodyPr/>
            <a:lstStyle/>
            <a:p>
              <a:endParaRPr lang="en-US"/>
            </a:p>
          </p:txBody>
        </p:sp>
        <p:grpSp>
          <p:nvGrpSpPr>
            <p:cNvPr id="14" name="Group 14"/>
            <p:cNvGrpSpPr/>
            <p:nvPr/>
          </p:nvGrpSpPr>
          <p:grpSpPr>
            <a:xfrm>
              <a:off x="0" y="6235700"/>
              <a:ext cx="9807736" cy="1714500"/>
              <a:chOff x="0" y="0"/>
              <a:chExt cx="1780369" cy="311228"/>
            </a:xfrm>
          </p:grpSpPr>
          <p:sp>
            <p:nvSpPr>
              <p:cNvPr id="15" name="Freeform 15"/>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dirty="0"/>
              </a:p>
            </p:txBody>
          </p:sp>
          <p:sp>
            <p:nvSpPr>
              <p:cNvPr id="16" name="TextBox 16"/>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dirty="0">
                    <a:solidFill>
                      <a:srgbClr val="000000"/>
                    </a:solidFill>
                    <a:latin typeface="Asap"/>
                  </a:rPr>
                  <a:t>III. </a:t>
                </a:r>
                <a:r>
                  <a:rPr lang="en-US" sz="3200" dirty="0" err="1">
                    <a:solidFill>
                      <a:srgbClr val="000000"/>
                    </a:solidFill>
                    <a:latin typeface="Asap"/>
                  </a:rPr>
                  <a:t>Một</a:t>
                </a:r>
                <a:r>
                  <a:rPr lang="en-US" sz="3200" dirty="0">
                    <a:solidFill>
                      <a:srgbClr val="000000"/>
                    </a:solidFill>
                    <a:latin typeface="Asap"/>
                  </a:rPr>
                  <a:t> </a:t>
                </a:r>
                <a:r>
                  <a:rPr lang="en-US" sz="3200" dirty="0" err="1">
                    <a:solidFill>
                      <a:srgbClr val="000000"/>
                    </a:solidFill>
                    <a:latin typeface="Asap"/>
                  </a:rPr>
                  <a:t>số</a:t>
                </a:r>
                <a:r>
                  <a:rPr lang="en-US" sz="3200" dirty="0">
                    <a:solidFill>
                      <a:srgbClr val="000000"/>
                    </a:solidFill>
                    <a:latin typeface="Asap"/>
                  </a:rPr>
                  <a:t> </a:t>
                </a:r>
                <a:r>
                  <a:rPr lang="en-US" sz="3200" dirty="0" err="1">
                    <a:solidFill>
                      <a:srgbClr val="000000"/>
                    </a:solidFill>
                    <a:latin typeface="Asap"/>
                  </a:rPr>
                  <a:t>kết</a:t>
                </a:r>
                <a:r>
                  <a:rPr lang="en-US" sz="3200" dirty="0">
                    <a:solidFill>
                      <a:srgbClr val="000000"/>
                    </a:solidFill>
                    <a:latin typeface="Asap"/>
                  </a:rPr>
                  <a:t> </a:t>
                </a:r>
                <a:r>
                  <a:rPr lang="en-US" sz="3200" dirty="0" err="1">
                    <a:solidFill>
                      <a:srgbClr val="000000"/>
                    </a:solidFill>
                    <a:latin typeface="Asap"/>
                  </a:rPr>
                  <a:t>quả</a:t>
                </a:r>
                <a:r>
                  <a:rPr lang="en-US" sz="3200" dirty="0">
                    <a:solidFill>
                      <a:srgbClr val="000000"/>
                    </a:solidFill>
                    <a:latin typeface="Asap"/>
                  </a:rPr>
                  <a:t> </a:t>
                </a:r>
                <a:r>
                  <a:rPr lang="en-US" sz="3200" dirty="0" err="1">
                    <a:solidFill>
                      <a:srgbClr val="000000"/>
                    </a:solidFill>
                    <a:latin typeface="Asap"/>
                  </a:rPr>
                  <a:t>đạt</a:t>
                </a:r>
                <a:r>
                  <a:rPr lang="en-US" sz="3200" dirty="0">
                    <a:solidFill>
                      <a:srgbClr val="000000"/>
                    </a:solidFill>
                    <a:latin typeface="Asap"/>
                  </a:rPr>
                  <a:t> </a:t>
                </a:r>
                <a:r>
                  <a:rPr lang="en-US" sz="3200" dirty="0" err="1">
                    <a:solidFill>
                      <a:srgbClr val="000000"/>
                    </a:solidFill>
                    <a:latin typeface="Asap"/>
                  </a:rPr>
                  <a:t>được</a:t>
                </a:r>
                <a:endParaRPr lang="en-US" sz="3200" dirty="0">
                  <a:solidFill>
                    <a:srgbClr val="000000"/>
                  </a:solidFill>
                  <a:latin typeface="Asap"/>
                </a:endParaRPr>
              </a:p>
            </p:txBody>
          </p:sp>
        </p:grpSp>
        <p:sp>
          <p:nvSpPr>
            <p:cNvPr id="17" name="AutoShape 17"/>
            <p:cNvSpPr/>
            <p:nvPr/>
          </p:nvSpPr>
          <p:spPr>
            <a:xfrm>
              <a:off x="4903868" y="7950200"/>
              <a:ext cx="0" cy="1403350"/>
            </a:xfrm>
            <a:prstGeom prst="line">
              <a:avLst/>
            </a:prstGeom>
            <a:ln w="50800" cap="flat">
              <a:solidFill>
                <a:srgbClr val="000000"/>
              </a:solidFill>
              <a:prstDash val="sysDash"/>
              <a:headEnd type="none" w="sm" len="sm"/>
              <a:tailEnd type="none" w="sm" len="sm"/>
            </a:ln>
          </p:spPr>
          <p:txBody>
            <a:bodyPr/>
            <a:lstStyle/>
            <a:p>
              <a:endParaRPr lang="en-US"/>
            </a:p>
          </p:txBody>
        </p:sp>
        <p:grpSp>
          <p:nvGrpSpPr>
            <p:cNvPr id="18" name="Group 18"/>
            <p:cNvGrpSpPr/>
            <p:nvPr/>
          </p:nvGrpSpPr>
          <p:grpSpPr>
            <a:xfrm>
              <a:off x="0" y="9353550"/>
              <a:ext cx="9807736" cy="1714500"/>
              <a:chOff x="0" y="0"/>
              <a:chExt cx="1780369" cy="311228"/>
            </a:xfrm>
          </p:grpSpPr>
          <p:sp>
            <p:nvSpPr>
              <p:cNvPr id="19" name="Freeform 19"/>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a:p>
            </p:txBody>
          </p:sp>
          <p:sp>
            <p:nvSpPr>
              <p:cNvPr id="20" name="TextBox 20"/>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a:solidFill>
                      <a:srgbClr val="000000"/>
                    </a:solidFill>
                    <a:latin typeface="Asap"/>
                  </a:rPr>
                  <a:t>IV. Kết luận </a:t>
                </a:r>
              </a:p>
            </p:txBody>
          </p:sp>
        </p:grpSp>
      </p:grpSp>
      <p:sp>
        <p:nvSpPr>
          <p:cNvPr id="21" name="TextBox 21"/>
          <p:cNvSpPr txBox="1"/>
          <p:nvPr/>
        </p:nvSpPr>
        <p:spPr>
          <a:xfrm>
            <a:off x="711567" y="1529148"/>
            <a:ext cx="6655913" cy="2562225"/>
          </a:xfrm>
          <a:prstGeom prst="rect">
            <a:avLst/>
          </a:prstGeom>
        </p:spPr>
        <p:txBody>
          <a:bodyPr lIns="0" tIns="0" rIns="0" bIns="0" rtlCol="0" anchor="t">
            <a:spAutoFit/>
          </a:bodyPr>
          <a:lstStyle/>
          <a:p>
            <a:pPr algn="ctr">
              <a:lnSpc>
                <a:spcPts val="10080"/>
              </a:lnSpc>
            </a:pPr>
            <a:r>
              <a:rPr lang="en-US" sz="8400">
                <a:solidFill>
                  <a:srgbClr val="000000"/>
                </a:solidFill>
                <a:latin typeface="Asap"/>
              </a:rPr>
              <a:t>Nội dung chính</a:t>
            </a:r>
          </a:p>
        </p:txBody>
      </p:sp>
      <p:sp>
        <p:nvSpPr>
          <p:cNvPr id="22" name="AutoShape 22"/>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23" name="Group 23"/>
          <p:cNvGrpSpPr/>
          <p:nvPr/>
        </p:nvGrpSpPr>
        <p:grpSpPr>
          <a:xfrm>
            <a:off x="333652" y="166707"/>
            <a:ext cx="8586872" cy="861993"/>
            <a:chOff x="0" y="0"/>
            <a:chExt cx="11449163" cy="1149324"/>
          </a:xfrm>
        </p:grpSpPr>
        <p:sp>
          <p:nvSpPr>
            <p:cNvPr id="24" name="Freeform 2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7"/>
              <a:stretch>
                <a:fillRect/>
              </a:stretch>
            </a:blipFill>
          </p:spPr>
          <p:txBody>
            <a:bodyPr/>
            <a:lstStyle/>
            <a:p>
              <a:endParaRPr lang="en-US"/>
            </a:p>
          </p:txBody>
        </p:sp>
        <p:sp>
          <p:nvSpPr>
            <p:cNvPr id="25" name="TextBox 2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3" name="Group 3"/>
          <p:cNvGrpSpPr/>
          <p:nvPr/>
        </p:nvGrpSpPr>
        <p:grpSpPr>
          <a:xfrm>
            <a:off x="1170395" y="3761610"/>
            <a:ext cx="16088905" cy="2071362"/>
            <a:chOff x="0" y="0"/>
            <a:chExt cx="21451873" cy="2761816"/>
          </a:xfrm>
        </p:grpSpPr>
        <p:grpSp>
          <p:nvGrpSpPr>
            <p:cNvPr id="4" name="Group 4"/>
            <p:cNvGrpSpPr/>
            <p:nvPr/>
          </p:nvGrpSpPr>
          <p:grpSpPr>
            <a:xfrm>
              <a:off x="550401" y="0"/>
              <a:ext cx="5935792" cy="2761816"/>
              <a:chOff x="0" y="0"/>
              <a:chExt cx="6667622" cy="3102323"/>
            </a:xfrm>
          </p:grpSpPr>
          <p:sp>
            <p:nvSpPr>
              <p:cNvPr id="5" name="Freeform 5"/>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txBody>
              <a:bodyPr/>
              <a:lstStyle/>
              <a:p>
                <a:endParaRPr lang="en-US"/>
              </a:p>
            </p:txBody>
          </p:sp>
        </p:grpSp>
        <p:sp>
          <p:nvSpPr>
            <p:cNvPr id="6" name="Freeform 6"/>
            <p:cNvSpPr/>
            <p:nvPr/>
          </p:nvSpPr>
          <p:spPr>
            <a:xfrm>
              <a:off x="0"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asvg="http://schemas.microsoft.com/office/drawing/2016/SVG/main" r:embed="rId3"/>
                  </a:ext>
                </a:extLst>
              </a:blip>
              <a:stretch>
                <a:fillRect l="-8914" r="-8914"/>
              </a:stretch>
            </a:blipFill>
          </p:spPr>
          <p:txBody>
            <a:bodyPr/>
            <a:lstStyle/>
            <a:p>
              <a:endParaRPr lang="en-US"/>
            </a:p>
          </p:txBody>
        </p:sp>
        <p:sp>
          <p:nvSpPr>
            <p:cNvPr id="7" name="TextBox 7"/>
            <p:cNvSpPr txBox="1"/>
            <p:nvPr/>
          </p:nvSpPr>
          <p:spPr>
            <a:xfrm>
              <a:off x="143037"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sp>
          <p:nvSpPr>
            <p:cNvPr id="8" name="TextBox 8"/>
            <p:cNvSpPr txBox="1"/>
            <p:nvPr/>
          </p:nvSpPr>
          <p:spPr>
            <a:xfrm>
              <a:off x="1440971" y="1114688"/>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TỔNG QUAN</a:t>
              </a:r>
            </a:p>
          </p:txBody>
        </p:sp>
        <p:sp>
          <p:nvSpPr>
            <p:cNvPr id="9" name="TextBox 9"/>
            <p:cNvSpPr txBox="1"/>
            <p:nvPr/>
          </p:nvSpPr>
          <p:spPr>
            <a:xfrm>
              <a:off x="1336640" y="1746096"/>
              <a:ext cx="4692352" cy="451485"/>
            </a:xfrm>
            <a:prstGeom prst="rect">
              <a:avLst/>
            </a:prstGeom>
          </p:spPr>
          <p:txBody>
            <a:bodyPr lIns="0" tIns="0" rIns="0" bIns="0" rtlCol="0" anchor="t">
              <a:spAutoFit/>
            </a:bodyPr>
            <a:lstStyle/>
            <a:p>
              <a:pPr algn="ctr">
                <a:lnSpc>
                  <a:spcPts val="2887"/>
                </a:lnSpc>
              </a:pPr>
              <a:endParaRPr/>
            </a:p>
          </p:txBody>
        </p:sp>
        <p:grpSp>
          <p:nvGrpSpPr>
            <p:cNvPr id="10" name="Group 10"/>
            <p:cNvGrpSpPr/>
            <p:nvPr/>
          </p:nvGrpSpPr>
          <p:grpSpPr>
            <a:xfrm>
              <a:off x="7938777" y="0"/>
              <a:ext cx="5935792" cy="2761816"/>
              <a:chOff x="0" y="0"/>
              <a:chExt cx="6667622" cy="3102323"/>
            </a:xfrm>
          </p:grpSpPr>
          <p:sp>
            <p:nvSpPr>
              <p:cNvPr id="11" name="Freeform 11"/>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txBody>
              <a:bodyPr/>
              <a:lstStyle/>
              <a:p>
                <a:endParaRPr lang="en-US"/>
              </a:p>
            </p:txBody>
          </p:sp>
        </p:grpSp>
        <p:sp>
          <p:nvSpPr>
            <p:cNvPr id="12" name="Freeform 12"/>
            <p:cNvSpPr/>
            <p:nvPr/>
          </p:nvSpPr>
          <p:spPr>
            <a:xfrm>
              <a:off x="7388377"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asvg="http://schemas.microsoft.com/office/drawing/2016/SVG/main" r:embed="rId5"/>
                  </a:ext>
                </a:extLst>
              </a:blip>
              <a:stretch>
                <a:fillRect l="-8914" r="-8914"/>
              </a:stretch>
            </a:blipFill>
          </p:spPr>
          <p:txBody>
            <a:bodyPr/>
            <a:lstStyle/>
            <a:p>
              <a:endParaRPr lang="en-US"/>
            </a:p>
          </p:txBody>
        </p:sp>
        <p:sp>
          <p:nvSpPr>
            <p:cNvPr id="13" name="TextBox 13"/>
            <p:cNvSpPr txBox="1"/>
            <p:nvPr/>
          </p:nvSpPr>
          <p:spPr>
            <a:xfrm>
              <a:off x="7531413"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sp>
          <p:nvSpPr>
            <p:cNvPr id="14" name="TextBox 14"/>
            <p:cNvSpPr txBox="1"/>
            <p:nvPr/>
          </p:nvSpPr>
          <p:spPr>
            <a:xfrm>
              <a:off x="8560497" y="1051752"/>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MỤC ĐÍCH</a:t>
              </a:r>
            </a:p>
          </p:txBody>
        </p:sp>
        <p:grpSp>
          <p:nvGrpSpPr>
            <p:cNvPr id="15" name="Group 15"/>
            <p:cNvGrpSpPr/>
            <p:nvPr/>
          </p:nvGrpSpPr>
          <p:grpSpPr>
            <a:xfrm>
              <a:off x="15339854" y="0"/>
              <a:ext cx="6112019" cy="2761816"/>
              <a:chOff x="0" y="0"/>
              <a:chExt cx="6865576" cy="3102323"/>
            </a:xfrm>
          </p:grpSpPr>
          <p:sp>
            <p:nvSpPr>
              <p:cNvPr id="16" name="Freeform 16"/>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txBody>
              <a:bodyPr/>
              <a:lstStyle/>
              <a:p>
                <a:endParaRPr lang="en-US"/>
              </a:p>
            </p:txBody>
          </p:sp>
        </p:grpSp>
        <p:sp>
          <p:nvSpPr>
            <p:cNvPr id="17" name="Freeform 17"/>
            <p:cNvSpPr/>
            <p:nvPr/>
          </p:nvSpPr>
          <p:spPr>
            <a:xfrm>
              <a:off x="14789453"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6">
                <a:extLst>
                  <a:ext uri="{96DAC541-7B7A-43D3-8B79-37D633B846F1}">
                    <asvg:svgBlip xmlns:asvg="http://schemas.microsoft.com/office/drawing/2016/SVG/main" r:embed="rId7"/>
                  </a:ext>
                </a:extLst>
              </a:blip>
              <a:stretch>
                <a:fillRect l="-8914" r="-8914"/>
              </a:stretch>
            </a:blipFill>
          </p:spPr>
          <p:txBody>
            <a:bodyPr/>
            <a:lstStyle/>
            <a:p>
              <a:endParaRPr lang="en-US"/>
            </a:p>
          </p:txBody>
        </p:sp>
        <p:sp>
          <p:nvSpPr>
            <p:cNvPr id="18" name="TextBox 18"/>
            <p:cNvSpPr txBox="1"/>
            <p:nvPr/>
          </p:nvSpPr>
          <p:spPr>
            <a:xfrm>
              <a:off x="14932490"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sp>
          <p:nvSpPr>
            <p:cNvPr id="19" name="TextBox 19"/>
            <p:cNvSpPr txBox="1"/>
            <p:nvPr/>
          </p:nvSpPr>
          <p:spPr>
            <a:xfrm>
              <a:off x="15966454" y="835288"/>
              <a:ext cx="5250759" cy="11160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CÁC CÔNG NGHỆ SỬ DỤNG</a:t>
              </a:r>
            </a:p>
          </p:txBody>
        </p:sp>
        <p:sp>
          <p:nvSpPr>
            <p:cNvPr id="20" name="AutoShape 20"/>
            <p:cNvSpPr/>
            <p:nvPr/>
          </p:nvSpPr>
          <p:spPr>
            <a:xfrm>
              <a:off x="6473493" y="1380908"/>
              <a:ext cx="914884" cy="62935"/>
            </a:xfrm>
            <a:prstGeom prst="rect">
              <a:avLst/>
            </a:prstGeom>
            <a:solidFill>
              <a:srgbClr val="86EAE9"/>
            </a:solidFill>
          </p:spPr>
          <p:txBody>
            <a:bodyPr/>
            <a:lstStyle/>
            <a:p>
              <a:endParaRPr lang="en-US"/>
            </a:p>
          </p:txBody>
        </p:sp>
        <p:sp>
          <p:nvSpPr>
            <p:cNvPr id="21" name="AutoShape 21"/>
            <p:cNvSpPr/>
            <p:nvPr/>
          </p:nvSpPr>
          <p:spPr>
            <a:xfrm>
              <a:off x="13874569" y="1317973"/>
              <a:ext cx="914884" cy="62935"/>
            </a:xfrm>
            <a:prstGeom prst="rect">
              <a:avLst/>
            </a:prstGeom>
            <a:solidFill>
              <a:srgbClr val="37C9EF"/>
            </a:solidFill>
          </p:spPr>
          <p:txBody>
            <a:bodyPr/>
            <a:lstStyle/>
            <a:p>
              <a:endParaRPr lang="en-US"/>
            </a:p>
          </p:txBody>
        </p:sp>
      </p:grpSp>
      <p:sp>
        <p:nvSpPr>
          <p:cNvPr id="22" name="TextBox 22"/>
          <p:cNvSpPr txBox="1"/>
          <p:nvPr/>
        </p:nvSpPr>
        <p:spPr>
          <a:xfrm>
            <a:off x="4929517" y="1429688"/>
            <a:ext cx="8428965"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Clear Sans Bold"/>
              </a:rPr>
              <a:t>I. TỔNG QUAN ĐỀ TÀI</a:t>
            </a:r>
          </a:p>
        </p:txBody>
      </p:sp>
      <p:grpSp>
        <p:nvGrpSpPr>
          <p:cNvPr id="23" name="Group 23"/>
          <p:cNvGrpSpPr/>
          <p:nvPr/>
        </p:nvGrpSpPr>
        <p:grpSpPr>
          <a:xfrm>
            <a:off x="343177" y="166707"/>
            <a:ext cx="8586872" cy="861993"/>
            <a:chOff x="0" y="0"/>
            <a:chExt cx="11449163" cy="1149324"/>
          </a:xfrm>
        </p:grpSpPr>
        <p:sp>
          <p:nvSpPr>
            <p:cNvPr id="24" name="Freeform 2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8"/>
              <a:stretch>
                <a:fillRect/>
              </a:stretch>
            </a:blipFill>
          </p:spPr>
          <p:txBody>
            <a:bodyPr/>
            <a:lstStyle/>
            <a:p>
              <a:endParaRPr lang="en-US"/>
            </a:p>
          </p:txBody>
        </p:sp>
        <p:sp>
          <p:nvSpPr>
            <p:cNvPr id="25" name="TextBox 2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76700" y="-1636318"/>
            <a:ext cx="8680381" cy="11710992"/>
          </a:xfrm>
          <a:custGeom>
            <a:avLst/>
            <a:gdLst/>
            <a:ahLst/>
            <a:cxnLst/>
            <a:rect l="l" t="t" r="r" b="b"/>
            <a:pathLst>
              <a:path w="8680381" h="11710992">
                <a:moveTo>
                  <a:pt x="0" y="0"/>
                </a:moveTo>
                <a:lnTo>
                  <a:pt x="8680381" y="0"/>
                </a:lnTo>
                <a:lnTo>
                  <a:pt x="8680381" y="11710992"/>
                </a:lnTo>
                <a:lnTo>
                  <a:pt x="0" y="11710992"/>
                </a:lnTo>
                <a:lnTo>
                  <a:pt x="0" y="0"/>
                </a:lnTo>
                <a:close/>
              </a:path>
            </a:pathLst>
          </a:custGeom>
          <a:blipFill>
            <a:blip r:embed="rId2">
              <a:extLst>
                <a:ext uri="{96DAC541-7B7A-43D3-8B79-37D633B846F1}">
                  <asvg:svgBlip xmlns:asvg="http://schemas.microsoft.com/office/drawing/2016/SVG/main" r:embed="rId3"/>
                </a:ext>
              </a:extLst>
            </a:blip>
            <a:stretch>
              <a:fillRect l="-34255" t="-2494"/>
            </a:stretch>
          </a:blipFill>
        </p:spPr>
        <p:txBody>
          <a:bodyPr/>
          <a:lstStyle/>
          <a:p>
            <a:endParaRPr lang="en-US"/>
          </a:p>
        </p:txBody>
      </p:sp>
      <p:grpSp>
        <p:nvGrpSpPr>
          <p:cNvPr id="3" name="Group 3"/>
          <p:cNvGrpSpPr/>
          <p:nvPr/>
        </p:nvGrpSpPr>
        <p:grpSpPr>
          <a:xfrm>
            <a:off x="11476700" y="3953831"/>
            <a:ext cx="6811300" cy="6333169"/>
            <a:chOff x="0" y="0"/>
            <a:chExt cx="9081734" cy="8444226"/>
          </a:xfrm>
        </p:grpSpPr>
        <p:pic>
          <p:nvPicPr>
            <p:cNvPr id="4" name="Picture 4"/>
            <p:cNvPicPr>
              <a:picLocks noChangeAspect="1"/>
            </p:cNvPicPr>
            <p:nvPr/>
          </p:nvPicPr>
          <p:blipFill>
            <a:blip r:embed="rId4"/>
            <a:srcRect l="16189" r="16189"/>
            <a:stretch>
              <a:fillRect/>
            </a:stretch>
          </p:blipFill>
          <p:spPr>
            <a:xfrm>
              <a:off x="0" y="0"/>
              <a:ext cx="9081734" cy="8444226"/>
            </a:xfrm>
            <a:prstGeom prst="rect">
              <a:avLst/>
            </a:prstGeom>
          </p:spPr>
        </p:pic>
      </p:grpSp>
      <p:sp>
        <p:nvSpPr>
          <p:cNvPr id="5" name="Freeform 5"/>
          <p:cNvSpPr/>
          <p:nvPr/>
        </p:nvSpPr>
        <p:spPr>
          <a:xfrm rot="9149155" flipH="1">
            <a:off x="2794007" y="6058589"/>
            <a:ext cx="815676" cy="2509771"/>
          </a:xfrm>
          <a:custGeom>
            <a:avLst/>
            <a:gdLst/>
            <a:ahLst/>
            <a:cxnLst/>
            <a:rect l="l" t="t" r="r" b="b"/>
            <a:pathLst>
              <a:path w="815676" h="2509771">
                <a:moveTo>
                  <a:pt x="815676" y="0"/>
                </a:moveTo>
                <a:lnTo>
                  <a:pt x="0" y="0"/>
                </a:lnTo>
                <a:lnTo>
                  <a:pt x="0" y="2509771"/>
                </a:lnTo>
                <a:lnTo>
                  <a:pt x="815676" y="2509771"/>
                </a:lnTo>
                <a:lnTo>
                  <a:pt x="815676" y="0"/>
                </a:lnTo>
                <a:close/>
              </a:path>
            </a:pathLst>
          </a:custGeom>
          <a:blipFill>
            <a:blip r:embed="rId5"/>
            <a:stretch>
              <a:fillRect/>
            </a:stretch>
          </a:blipFill>
        </p:spPr>
        <p:txBody>
          <a:bodyPr/>
          <a:lstStyle/>
          <a:p>
            <a:endParaRPr lang="en-US"/>
          </a:p>
        </p:txBody>
      </p:sp>
      <p:sp>
        <p:nvSpPr>
          <p:cNvPr id="6" name="TextBox 6"/>
          <p:cNvSpPr txBox="1"/>
          <p:nvPr/>
        </p:nvSpPr>
        <p:spPr>
          <a:xfrm>
            <a:off x="1028700" y="1391222"/>
            <a:ext cx="7878358" cy="1285875"/>
          </a:xfrm>
          <a:prstGeom prst="rect">
            <a:avLst/>
          </a:prstGeom>
        </p:spPr>
        <p:txBody>
          <a:bodyPr lIns="0" tIns="0" rIns="0" bIns="0" rtlCol="0" anchor="t">
            <a:spAutoFit/>
          </a:bodyPr>
          <a:lstStyle/>
          <a:p>
            <a:pPr algn="l">
              <a:lnSpc>
                <a:spcPts val="10199"/>
              </a:lnSpc>
            </a:pPr>
            <a:r>
              <a:rPr lang="en-US" sz="8499">
                <a:solidFill>
                  <a:srgbClr val="000000"/>
                </a:solidFill>
                <a:latin typeface="Asap"/>
              </a:rPr>
              <a:t>Tổng quan</a:t>
            </a:r>
          </a:p>
        </p:txBody>
      </p:sp>
      <p:sp>
        <p:nvSpPr>
          <p:cNvPr id="7" name="TextBox 7"/>
          <p:cNvSpPr txBox="1"/>
          <p:nvPr/>
        </p:nvSpPr>
        <p:spPr>
          <a:xfrm>
            <a:off x="1229426" y="2995661"/>
            <a:ext cx="5827690" cy="2920365"/>
          </a:xfrm>
          <a:prstGeom prst="rect">
            <a:avLst/>
          </a:prstGeom>
        </p:spPr>
        <p:txBody>
          <a:bodyPr lIns="0" tIns="0" rIns="0" bIns="0" rtlCol="0" anchor="t">
            <a:spAutoFit/>
          </a:bodyPr>
          <a:lstStyle/>
          <a:p>
            <a:pPr algn="l">
              <a:lnSpc>
                <a:spcPts val="3359"/>
              </a:lnSpc>
            </a:pPr>
            <a:r>
              <a:rPr lang="en-US" sz="2400">
                <a:solidFill>
                  <a:srgbClr val="000000"/>
                </a:solidFill>
                <a:latin typeface="Muli"/>
              </a:rPr>
              <a:t>Internet ngày càng mang đến nhiều giá trị lớn lao cho đời sống, kinh tế và xã hội. Nó đã trở thành một phần không thể thiếu cho sự truyền tải và trao đổi thông tin ngày nay. Cũng nhờ internet phát triển, hoạt động kinh doanh thương mại điện tử cảng trở nên mẽ và phổ biến hơn. </a:t>
            </a:r>
          </a:p>
        </p:txBody>
      </p:sp>
      <p:sp>
        <p:nvSpPr>
          <p:cNvPr id="8" name="TextBox 8"/>
          <p:cNvSpPr txBox="1"/>
          <p:nvPr/>
        </p:nvSpPr>
        <p:spPr>
          <a:xfrm>
            <a:off x="4627088" y="7072790"/>
            <a:ext cx="6356245" cy="2920365"/>
          </a:xfrm>
          <a:prstGeom prst="rect">
            <a:avLst/>
          </a:prstGeom>
        </p:spPr>
        <p:txBody>
          <a:bodyPr lIns="0" tIns="0" rIns="0" bIns="0" rtlCol="0" anchor="t">
            <a:spAutoFit/>
          </a:bodyPr>
          <a:lstStyle/>
          <a:p>
            <a:pPr algn="l">
              <a:lnSpc>
                <a:spcPts val="3360"/>
              </a:lnSpc>
            </a:pPr>
            <a:r>
              <a:rPr lang="en-US" sz="2400">
                <a:solidFill>
                  <a:srgbClr val="000000"/>
                </a:solidFill>
                <a:latin typeface="Muli"/>
              </a:rPr>
              <a:t>Vì vậy em đã lựa chọn và thực hiện đề tài “Xây dựng website bán thiết bị lọc nước cho cửa hàng Ngọc Hân bằng Laravel Framework và MySql” nhằm giải quyết các nhu cầu quảng bá và kinh doanh sản phẩm của cửa hàng hướng đến khách hàng trên mọi miền tổ quốc, thậm chí là quốc tế.</a:t>
            </a:r>
          </a:p>
        </p:txBody>
      </p:sp>
      <p:sp>
        <p:nvSpPr>
          <p:cNvPr id="9" name="AutoShape 9"/>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10" name="Group 10"/>
          <p:cNvGrpSpPr/>
          <p:nvPr/>
        </p:nvGrpSpPr>
        <p:grpSpPr>
          <a:xfrm>
            <a:off x="333652" y="166707"/>
            <a:ext cx="8586872" cy="861993"/>
            <a:chOff x="0" y="0"/>
            <a:chExt cx="11449163" cy="1149324"/>
          </a:xfrm>
        </p:grpSpPr>
        <p:sp>
          <p:nvSpPr>
            <p:cNvPr id="11" name="Freeform 11"/>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2160" y="1774508"/>
            <a:ext cx="6737985" cy="6737985"/>
            <a:chOff x="0" y="0"/>
            <a:chExt cx="812800" cy="812800"/>
          </a:xfrm>
        </p:grpSpPr>
        <p:sp>
          <p:nvSpPr>
            <p:cNvPr id="3" name="Freeform 3"/>
            <p:cNvSpPr/>
            <p:nvPr/>
          </p:nvSpPr>
          <p:spPr>
            <a:xfrm>
              <a:off x="0" y="0"/>
              <a:ext cx="812800" cy="812800"/>
            </a:xfrm>
            <a:custGeom>
              <a:avLst/>
              <a:gdLst/>
              <a:ahLst/>
              <a:cxnLst/>
              <a:rect l="l" t="t" r="r" b="b"/>
              <a:pathLst>
                <a:path w="812800" h="812800">
                  <a:moveTo>
                    <a:pt x="26427" y="0"/>
                  </a:moveTo>
                  <a:lnTo>
                    <a:pt x="786373" y="0"/>
                  </a:lnTo>
                  <a:cubicBezTo>
                    <a:pt x="800968" y="0"/>
                    <a:pt x="812800" y="11832"/>
                    <a:pt x="812800" y="26427"/>
                  </a:cubicBezTo>
                  <a:lnTo>
                    <a:pt x="812800" y="786373"/>
                  </a:lnTo>
                  <a:cubicBezTo>
                    <a:pt x="812800" y="800968"/>
                    <a:pt x="800968" y="812800"/>
                    <a:pt x="786373" y="812800"/>
                  </a:cubicBezTo>
                  <a:lnTo>
                    <a:pt x="26427" y="812800"/>
                  </a:lnTo>
                  <a:cubicBezTo>
                    <a:pt x="11832" y="812800"/>
                    <a:pt x="0" y="800968"/>
                    <a:pt x="0" y="786373"/>
                  </a:cubicBezTo>
                  <a:lnTo>
                    <a:pt x="0" y="26427"/>
                  </a:lnTo>
                  <a:cubicBezTo>
                    <a:pt x="0" y="11832"/>
                    <a:pt x="11832" y="0"/>
                    <a:pt x="26427" y="0"/>
                  </a:cubicBezTo>
                  <a:close/>
                </a:path>
              </a:pathLst>
            </a:custGeom>
            <a:blipFill>
              <a:blip r:embed="rId2"/>
              <a:stretch>
                <a:fillRect l="-25046" r="-25046"/>
              </a:stretch>
            </a:blipFill>
          </p:spPr>
          <p:txBody>
            <a:bodyPr/>
            <a:lstStyle/>
            <a:p>
              <a:endParaRPr lang="en-US"/>
            </a:p>
          </p:txBody>
        </p:sp>
      </p:grpSp>
      <p:sp>
        <p:nvSpPr>
          <p:cNvPr id="4" name="TextBox 4"/>
          <p:cNvSpPr txBox="1"/>
          <p:nvPr/>
        </p:nvSpPr>
        <p:spPr>
          <a:xfrm>
            <a:off x="11584539" y="1354912"/>
            <a:ext cx="4489881" cy="1285875"/>
          </a:xfrm>
          <a:prstGeom prst="rect">
            <a:avLst/>
          </a:prstGeom>
        </p:spPr>
        <p:txBody>
          <a:bodyPr lIns="0" tIns="0" rIns="0" bIns="0" rtlCol="0" anchor="t">
            <a:spAutoFit/>
          </a:bodyPr>
          <a:lstStyle/>
          <a:p>
            <a:pPr algn="l">
              <a:lnSpc>
                <a:spcPts val="10199"/>
              </a:lnSpc>
            </a:pPr>
            <a:r>
              <a:rPr lang="en-US" sz="8499">
                <a:solidFill>
                  <a:srgbClr val="000000"/>
                </a:solidFill>
                <a:latin typeface="Asap"/>
              </a:rPr>
              <a:t>Mục đích</a:t>
            </a:r>
          </a:p>
        </p:txBody>
      </p:sp>
      <p:sp>
        <p:nvSpPr>
          <p:cNvPr id="5" name="TextBox 5"/>
          <p:cNvSpPr txBox="1"/>
          <p:nvPr/>
        </p:nvSpPr>
        <p:spPr>
          <a:xfrm>
            <a:off x="10930421" y="3960800"/>
            <a:ext cx="5798116" cy="4283038"/>
          </a:xfrm>
          <a:prstGeom prst="rect">
            <a:avLst/>
          </a:prstGeom>
        </p:spPr>
        <p:txBody>
          <a:bodyPr lIns="0" tIns="0" rIns="0" bIns="0" rtlCol="0" anchor="t">
            <a:spAutoFit/>
          </a:bodyPr>
          <a:lstStyle/>
          <a:p>
            <a:pPr marL="450004" lvl="1" indent="-225002" algn="l">
              <a:lnSpc>
                <a:spcPts val="3126"/>
              </a:lnSpc>
              <a:buFont typeface="Arial"/>
              <a:buChar char="•"/>
            </a:pPr>
            <a:r>
              <a:rPr lang="en-US" sz="2084">
                <a:solidFill>
                  <a:srgbClr val="000000"/>
                </a:solidFill>
                <a:latin typeface="Muli"/>
              </a:rPr>
              <a:t>Tạo ra những cơ hội mới trong quản lý kinh doanh.</a:t>
            </a:r>
          </a:p>
          <a:p>
            <a:pPr algn="l">
              <a:lnSpc>
                <a:spcPts val="3126"/>
              </a:lnSpc>
            </a:pPr>
            <a:endParaRPr lang="en-US" sz="2084">
              <a:solidFill>
                <a:srgbClr val="000000"/>
              </a:solidFill>
              <a:latin typeface="Muli"/>
            </a:endParaRPr>
          </a:p>
          <a:p>
            <a:pPr marL="450004" lvl="1" indent="-225002" algn="l">
              <a:lnSpc>
                <a:spcPts val="3126"/>
              </a:lnSpc>
              <a:buFont typeface="Arial"/>
              <a:buChar char="•"/>
            </a:pPr>
            <a:r>
              <a:rPr lang="en-US" sz="2084">
                <a:solidFill>
                  <a:srgbClr val="000000"/>
                </a:solidFill>
                <a:latin typeface="Muli"/>
              </a:rPr>
              <a:t>Hiện đại hóa quy trình kinh doanh</a:t>
            </a:r>
          </a:p>
          <a:p>
            <a:pPr algn="l">
              <a:lnSpc>
                <a:spcPts val="3126"/>
              </a:lnSpc>
            </a:pPr>
            <a:endParaRPr lang="en-US" sz="2084">
              <a:solidFill>
                <a:srgbClr val="000000"/>
              </a:solidFill>
              <a:latin typeface="Muli"/>
            </a:endParaRPr>
          </a:p>
          <a:p>
            <a:pPr marL="450004" lvl="1" indent="-225002" algn="l">
              <a:lnSpc>
                <a:spcPts val="3126"/>
              </a:lnSpc>
              <a:buFont typeface="Arial"/>
              <a:buChar char="•"/>
            </a:pPr>
            <a:r>
              <a:rPr lang="en-US" sz="2084">
                <a:solidFill>
                  <a:srgbClr val="000000"/>
                </a:solidFill>
                <a:latin typeface="Muli"/>
              </a:rPr>
              <a:t>Hỗ trợ quảng bá sản phẩm tới mọi đối tượng khách hàng  và cung cấp dịch vụ theo dõi tiến độ lắp đặt và bảo trì sản phẩm</a:t>
            </a:r>
          </a:p>
          <a:p>
            <a:pPr algn="l">
              <a:lnSpc>
                <a:spcPts val="3126"/>
              </a:lnSpc>
            </a:pPr>
            <a:endParaRPr lang="en-US" sz="2084">
              <a:solidFill>
                <a:srgbClr val="000000"/>
              </a:solidFill>
              <a:latin typeface="Muli"/>
            </a:endParaRPr>
          </a:p>
          <a:p>
            <a:pPr algn="l">
              <a:lnSpc>
                <a:spcPts val="3126"/>
              </a:lnSpc>
            </a:pPr>
            <a:endParaRPr lang="en-US" sz="2084">
              <a:solidFill>
                <a:srgbClr val="000000"/>
              </a:solidFill>
              <a:latin typeface="Muli"/>
            </a:endParaRPr>
          </a:p>
          <a:p>
            <a:pPr algn="l">
              <a:lnSpc>
                <a:spcPts val="3126"/>
              </a:lnSpc>
            </a:pPr>
            <a:endParaRPr lang="en-US" sz="2084">
              <a:solidFill>
                <a:srgbClr val="000000"/>
              </a:solidFill>
              <a:latin typeface="Muli"/>
            </a:endParaRPr>
          </a:p>
        </p:txBody>
      </p:sp>
      <p:sp>
        <p:nvSpPr>
          <p:cNvPr id="6" name="AutoShape 6"/>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7" name="Group 7"/>
          <p:cNvGrpSpPr/>
          <p:nvPr/>
        </p:nvGrpSpPr>
        <p:grpSpPr>
          <a:xfrm>
            <a:off x="333652" y="166707"/>
            <a:ext cx="8586872" cy="861993"/>
            <a:chOff x="0" y="0"/>
            <a:chExt cx="11449163" cy="1149324"/>
          </a:xfrm>
        </p:grpSpPr>
        <p:sp>
          <p:nvSpPr>
            <p:cNvPr id="8" name="Freeform 8"/>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3703" y="2950233"/>
            <a:ext cx="1498537" cy="1035783"/>
            <a:chOff x="0" y="0"/>
            <a:chExt cx="4770434" cy="3230880"/>
          </a:xfrm>
        </p:grpSpPr>
        <p:sp>
          <p:nvSpPr>
            <p:cNvPr id="3" name="Freeform 3"/>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86EAE9"/>
            </a:solidFill>
          </p:spPr>
          <p:txBody>
            <a:bodyPr/>
            <a:lstStyle/>
            <a:p>
              <a:endParaRPr lang="en-US"/>
            </a:p>
          </p:txBody>
        </p:sp>
      </p:grpSp>
      <p:grpSp>
        <p:nvGrpSpPr>
          <p:cNvPr id="4" name="Group 4"/>
          <p:cNvGrpSpPr/>
          <p:nvPr/>
        </p:nvGrpSpPr>
        <p:grpSpPr>
          <a:xfrm>
            <a:off x="2473703" y="4341909"/>
            <a:ext cx="1498537" cy="1035783"/>
            <a:chOff x="0" y="0"/>
            <a:chExt cx="4770434" cy="3230880"/>
          </a:xfrm>
        </p:grpSpPr>
        <p:sp>
          <p:nvSpPr>
            <p:cNvPr id="5" name="Freeform 5"/>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3EDAD8"/>
            </a:solidFill>
          </p:spPr>
          <p:txBody>
            <a:bodyPr/>
            <a:lstStyle/>
            <a:p>
              <a:endParaRPr lang="en-US"/>
            </a:p>
          </p:txBody>
        </p:sp>
      </p:grpSp>
      <p:grpSp>
        <p:nvGrpSpPr>
          <p:cNvPr id="6" name="Group 6"/>
          <p:cNvGrpSpPr/>
          <p:nvPr/>
        </p:nvGrpSpPr>
        <p:grpSpPr>
          <a:xfrm>
            <a:off x="2473703" y="5730117"/>
            <a:ext cx="1498537" cy="1035783"/>
            <a:chOff x="0" y="0"/>
            <a:chExt cx="4770434" cy="3230880"/>
          </a:xfrm>
        </p:grpSpPr>
        <p:sp>
          <p:nvSpPr>
            <p:cNvPr id="7" name="Freeform 7"/>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37C9EF"/>
            </a:solidFill>
          </p:spPr>
          <p:txBody>
            <a:bodyPr/>
            <a:lstStyle/>
            <a:p>
              <a:endParaRPr lang="en-US"/>
            </a:p>
          </p:txBody>
        </p:sp>
      </p:grpSp>
      <p:grpSp>
        <p:nvGrpSpPr>
          <p:cNvPr id="8" name="Group 8"/>
          <p:cNvGrpSpPr/>
          <p:nvPr/>
        </p:nvGrpSpPr>
        <p:grpSpPr>
          <a:xfrm>
            <a:off x="2473703" y="7118324"/>
            <a:ext cx="1498537" cy="1035783"/>
            <a:chOff x="0" y="0"/>
            <a:chExt cx="4770434" cy="3230880"/>
          </a:xfrm>
        </p:grpSpPr>
        <p:sp>
          <p:nvSpPr>
            <p:cNvPr id="9" name="Freeform 9"/>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2C92D5"/>
            </a:solidFill>
          </p:spPr>
          <p:txBody>
            <a:bodyPr/>
            <a:lstStyle/>
            <a:p>
              <a:endParaRPr lang="en-US"/>
            </a:p>
          </p:txBody>
        </p:sp>
      </p:grpSp>
      <p:sp>
        <p:nvSpPr>
          <p:cNvPr id="10" name="Freeform 10"/>
          <p:cNvSpPr/>
          <p:nvPr/>
        </p:nvSpPr>
        <p:spPr>
          <a:xfrm>
            <a:off x="2976549" y="3193338"/>
            <a:ext cx="575608" cy="575608"/>
          </a:xfrm>
          <a:custGeom>
            <a:avLst/>
            <a:gdLst/>
            <a:ahLst/>
            <a:cxnLst/>
            <a:rect l="l" t="t" r="r" b="b"/>
            <a:pathLst>
              <a:path w="575608" h="575608">
                <a:moveTo>
                  <a:pt x="0" y="0"/>
                </a:moveTo>
                <a:lnTo>
                  <a:pt x="575608" y="0"/>
                </a:lnTo>
                <a:lnTo>
                  <a:pt x="575608" y="575608"/>
                </a:lnTo>
                <a:lnTo>
                  <a:pt x="0" y="575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2986101" y="7357964"/>
            <a:ext cx="556504" cy="556504"/>
          </a:xfrm>
          <a:custGeom>
            <a:avLst/>
            <a:gdLst/>
            <a:ahLst/>
            <a:cxnLst/>
            <a:rect l="l" t="t" r="r" b="b"/>
            <a:pathLst>
              <a:path w="556504" h="556504">
                <a:moveTo>
                  <a:pt x="0" y="0"/>
                </a:moveTo>
                <a:lnTo>
                  <a:pt x="556504" y="0"/>
                </a:lnTo>
                <a:lnTo>
                  <a:pt x="556504" y="556504"/>
                </a:lnTo>
                <a:lnTo>
                  <a:pt x="0" y="556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674143" y="8465994"/>
            <a:ext cx="548829" cy="548829"/>
          </a:xfrm>
          <a:custGeom>
            <a:avLst/>
            <a:gdLst/>
            <a:ahLst/>
            <a:cxnLst/>
            <a:rect l="l" t="t" r="r" b="b"/>
            <a:pathLst>
              <a:path w="548829" h="548829">
                <a:moveTo>
                  <a:pt x="0" y="0"/>
                </a:moveTo>
                <a:lnTo>
                  <a:pt x="548829" y="0"/>
                </a:lnTo>
                <a:lnTo>
                  <a:pt x="548829" y="548829"/>
                </a:lnTo>
                <a:lnTo>
                  <a:pt x="0" y="5488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2994978" y="4535248"/>
            <a:ext cx="455986" cy="604319"/>
          </a:xfrm>
          <a:custGeom>
            <a:avLst/>
            <a:gdLst/>
            <a:ahLst/>
            <a:cxnLst/>
            <a:rect l="l" t="t" r="r" b="b"/>
            <a:pathLst>
              <a:path w="455986" h="604319">
                <a:moveTo>
                  <a:pt x="0" y="0"/>
                </a:moveTo>
                <a:lnTo>
                  <a:pt x="455987" y="0"/>
                </a:lnTo>
                <a:lnTo>
                  <a:pt x="455987" y="604319"/>
                </a:lnTo>
                <a:lnTo>
                  <a:pt x="0" y="6043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891443" y="5916479"/>
            <a:ext cx="663058" cy="663058"/>
          </a:xfrm>
          <a:custGeom>
            <a:avLst/>
            <a:gdLst/>
            <a:ahLst/>
            <a:cxnLst/>
            <a:rect l="l" t="t" r="r" b="b"/>
            <a:pathLst>
              <a:path w="663058" h="663058">
                <a:moveTo>
                  <a:pt x="0" y="0"/>
                </a:moveTo>
                <a:lnTo>
                  <a:pt x="663057" y="0"/>
                </a:lnTo>
                <a:lnTo>
                  <a:pt x="663057" y="663058"/>
                </a:lnTo>
                <a:lnTo>
                  <a:pt x="0" y="6630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AutoShape 15"/>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16" name="Group 16"/>
          <p:cNvGrpSpPr/>
          <p:nvPr/>
        </p:nvGrpSpPr>
        <p:grpSpPr>
          <a:xfrm>
            <a:off x="333652" y="166707"/>
            <a:ext cx="8586872" cy="861993"/>
            <a:chOff x="0" y="0"/>
            <a:chExt cx="11449163" cy="1149324"/>
          </a:xfrm>
        </p:grpSpPr>
        <p:sp>
          <p:nvSpPr>
            <p:cNvPr id="17" name="Freeform 17"/>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12"/>
              <a:stretch>
                <a:fillRect/>
              </a:stretch>
            </a:blipFill>
          </p:spPr>
          <p:txBody>
            <a:bodyPr/>
            <a:lstStyle/>
            <a:p>
              <a:endParaRPr lang="en-US"/>
            </a:p>
          </p:txBody>
        </p:sp>
        <p:sp>
          <p:nvSpPr>
            <p:cNvPr id="18" name="TextBox 18"/>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
        <p:nvSpPr>
          <p:cNvPr id="19" name="Freeform 19"/>
          <p:cNvSpPr/>
          <p:nvPr/>
        </p:nvSpPr>
        <p:spPr>
          <a:xfrm>
            <a:off x="12820650" y="3142931"/>
            <a:ext cx="2305727" cy="1198978"/>
          </a:xfrm>
          <a:custGeom>
            <a:avLst/>
            <a:gdLst/>
            <a:ahLst/>
            <a:cxnLst/>
            <a:rect l="l" t="t" r="r" b="b"/>
            <a:pathLst>
              <a:path w="2305727" h="1198978">
                <a:moveTo>
                  <a:pt x="0" y="0"/>
                </a:moveTo>
                <a:lnTo>
                  <a:pt x="2305727" y="0"/>
                </a:lnTo>
                <a:lnTo>
                  <a:pt x="2305727" y="1198978"/>
                </a:lnTo>
                <a:lnTo>
                  <a:pt x="0" y="11989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0" name="Freeform 20"/>
          <p:cNvSpPr/>
          <p:nvPr/>
        </p:nvSpPr>
        <p:spPr>
          <a:xfrm>
            <a:off x="11079447" y="4589559"/>
            <a:ext cx="2273972" cy="1194869"/>
          </a:xfrm>
          <a:custGeom>
            <a:avLst/>
            <a:gdLst/>
            <a:ahLst/>
            <a:cxnLst/>
            <a:rect l="l" t="t" r="r" b="b"/>
            <a:pathLst>
              <a:path w="2273972" h="1194869">
                <a:moveTo>
                  <a:pt x="0" y="0"/>
                </a:moveTo>
                <a:lnTo>
                  <a:pt x="2273972" y="0"/>
                </a:lnTo>
                <a:lnTo>
                  <a:pt x="2273972" y="1194869"/>
                </a:lnTo>
                <a:lnTo>
                  <a:pt x="0" y="119486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1" name="Freeform 21"/>
          <p:cNvSpPr/>
          <p:nvPr/>
        </p:nvSpPr>
        <p:spPr>
          <a:xfrm>
            <a:off x="14759718" y="4470493"/>
            <a:ext cx="2139679" cy="1684997"/>
          </a:xfrm>
          <a:custGeom>
            <a:avLst/>
            <a:gdLst/>
            <a:ahLst/>
            <a:cxnLst/>
            <a:rect l="l" t="t" r="r" b="b"/>
            <a:pathLst>
              <a:path w="2139679" h="1684997">
                <a:moveTo>
                  <a:pt x="0" y="0"/>
                </a:moveTo>
                <a:lnTo>
                  <a:pt x="2139679" y="0"/>
                </a:lnTo>
                <a:lnTo>
                  <a:pt x="2139679" y="1684997"/>
                </a:lnTo>
                <a:lnTo>
                  <a:pt x="0" y="1684997"/>
                </a:lnTo>
                <a:lnTo>
                  <a:pt x="0" y="0"/>
                </a:lnTo>
                <a:close/>
              </a:path>
            </a:pathLst>
          </a:custGeom>
          <a:blipFill>
            <a:blip r:embed="rId17"/>
            <a:stretch>
              <a:fillRect/>
            </a:stretch>
          </a:blipFill>
        </p:spPr>
        <p:txBody>
          <a:bodyPr/>
          <a:lstStyle/>
          <a:p>
            <a:endParaRPr lang="en-US"/>
          </a:p>
        </p:txBody>
      </p:sp>
      <p:sp>
        <p:nvSpPr>
          <p:cNvPr id="22" name="Freeform 22"/>
          <p:cNvSpPr/>
          <p:nvPr/>
        </p:nvSpPr>
        <p:spPr>
          <a:xfrm>
            <a:off x="10553370" y="6248008"/>
            <a:ext cx="2987148" cy="1543511"/>
          </a:xfrm>
          <a:custGeom>
            <a:avLst/>
            <a:gdLst/>
            <a:ahLst/>
            <a:cxnLst/>
            <a:rect l="l" t="t" r="r" b="b"/>
            <a:pathLst>
              <a:path w="2987148" h="1543511">
                <a:moveTo>
                  <a:pt x="0" y="0"/>
                </a:moveTo>
                <a:lnTo>
                  <a:pt x="2987148" y="0"/>
                </a:lnTo>
                <a:lnTo>
                  <a:pt x="2987148" y="1543511"/>
                </a:lnTo>
                <a:lnTo>
                  <a:pt x="0" y="1543511"/>
                </a:lnTo>
                <a:lnTo>
                  <a:pt x="0" y="0"/>
                </a:lnTo>
                <a:close/>
              </a:path>
            </a:pathLst>
          </a:custGeom>
          <a:blipFill>
            <a:blip r:embed="rId18"/>
            <a:stretch>
              <a:fillRect/>
            </a:stretch>
          </a:blipFill>
        </p:spPr>
        <p:txBody>
          <a:bodyPr/>
          <a:lstStyle/>
          <a:p>
            <a:endParaRPr lang="en-US"/>
          </a:p>
        </p:txBody>
      </p:sp>
      <p:sp>
        <p:nvSpPr>
          <p:cNvPr id="23" name="Freeform 23"/>
          <p:cNvSpPr/>
          <p:nvPr/>
        </p:nvSpPr>
        <p:spPr>
          <a:xfrm>
            <a:off x="14321568" y="7118324"/>
            <a:ext cx="2925883" cy="874402"/>
          </a:xfrm>
          <a:custGeom>
            <a:avLst/>
            <a:gdLst/>
            <a:ahLst/>
            <a:cxnLst/>
            <a:rect l="l" t="t" r="r" b="b"/>
            <a:pathLst>
              <a:path w="2925883" h="874402">
                <a:moveTo>
                  <a:pt x="0" y="0"/>
                </a:moveTo>
                <a:lnTo>
                  <a:pt x="2925883" y="0"/>
                </a:lnTo>
                <a:lnTo>
                  <a:pt x="2925883" y="874402"/>
                </a:lnTo>
                <a:lnTo>
                  <a:pt x="0" y="874402"/>
                </a:lnTo>
                <a:lnTo>
                  <a:pt x="0" y="0"/>
                </a:lnTo>
                <a:close/>
              </a:path>
            </a:pathLst>
          </a:custGeom>
          <a:blipFill>
            <a:blip r:embed="rId19"/>
            <a:stretch>
              <a:fillRect/>
            </a:stretch>
          </a:blipFill>
        </p:spPr>
        <p:txBody>
          <a:bodyPr/>
          <a:lstStyle/>
          <a:p>
            <a:endParaRPr lang="en-US"/>
          </a:p>
        </p:txBody>
      </p:sp>
      <p:sp>
        <p:nvSpPr>
          <p:cNvPr id="24" name="TextBox 24"/>
          <p:cNvSpPr txBox="1"/>
          <p:nvPr/>
        </p:nvSpPr>
        <p:spPr>
          <a:xfrm>
            <a:off x="4323678" y="3142966"/>
            <a:ext cx="5449886" cy="843050"/>
          </a:xfrm>
          <a:prstGeom prst="rect">
            <a:avLst/>
          </a:prstGeom>
        </p:spPr>
        <p:txBody>
          <a:bodyPr lIns="0" tIns="0" rIns="0" bIns="0" rtlCol="0" anchor="t">
            <a:spAutoFit/>
          </a:bodyPr>
          <a:lstStyle/>
          <a:p>
            <a:pPr marL="482831" lvl="1" indent="-241416" algn="l">
              <a:lnSpc>
                <a:spcPts val="3354"/>
              </a:lnSpc>
              <a:buFont typeface="Arial"/>
              <a:buChar char="•"/>
            </a:pPr>
            <a:r>
              <a:rPr lang="en-US" sz="2236" spc="44">
                <a:solidFill>
                  <a:srgbClr val="191919"/>
                </a:solidFill>
                <a:latin typeface="Arimo Bold"/>
              </a:rPr>
              <a:t>Ngôn ngữ: PHP</a:t>
            </a:r>
          </a:p>
          <a:p>
            <a:pPr algn="l">
              <a:lnSpc>
                <a:spcPts val="3354"/>
              </a:lnSpc>
            </a:pPr>
            <a:endParaRPr lang="en-US" sz="2236" spc="44">
              <a:solidFill>
                <a:srgbClr val="191919"/>
              </a:solidFill>
              <a:latin typeface="Arimo Bold"/>
            </a:endParaRPr>
          </a:p>
        </p:txBody>
      </p:sp>
      <p:sp>
        <p:nvSpPr>
          <p:cNvPr id="25" name="TextBox 25"/>
          <p:cNvSpPr txBox="1"/>
          <p:nvPr/>
        </p:nvSpPr>
        <p:spPr>
          <a:xfrm>
            <a:off x="4323678" y="4611128"/>
            <a:ext cx="6047735" cy="843050"/>
          </a:xfrm>
          <a:prstGeom prst="rect">
            <a:avLst/>
          </a:prstGeom>
        </p:spPr>
        <p:txBody>
          <a:bodyPr lIns="0" tIns="0" rIns="0" bIns="0" rtlCol="0" anchor="t">
            <a:spAutoFit/>
          </a:bodyPr>
          <a:lstStyle/>
          <a:p>
            <a:pPr marL="482831" lvl="1" indent="-241416" algn="l">
              <a:lnSpc>
                <a:spcPts val="3354"/>
              </a:lnSpc>
              <a:buFont typeface="Arial"/>
              <a:buChar char="•"/>
            </a:pPr>
            <a:r>
              <a:rPr lang="en-US" sz="2236" spc="44">
                <a:solidFill>
                  <a:srgbClr val="191919"/>
                </a:solidFill>
                <a:latin typeface="Arimo Bold"/>
              </a:rPr>
              <a:t>Cở sở dữ liệu: ?MySQLWorkbench</a:t>
            </a:r>
          </a:p>
          <a:p>
            <a:pPr algn="l">
              <a:lnSpc>
                <a:spcPts val="3354"/>
              </a:lnSpc>
            </a:pPr>
            <a:endParaRPr lang="en-US" sz="2236" spc="44">
              <a:solidFill>
                <a:srgbClr val="191919"/>
              </a:solidFill>
              <a:latin typeface="Arimo Bold"/>
            </a:endParaRPr>
          </a:p>
        </p:txBody>
      </p:sp>
      <p:sp>
        <p:nvSpPr>
          <p:cNvPr id="26" name="TextBox 26"/>
          <p:cNvSpPr txBox="1"/>
          <p:nvPr/>
        </p:nvSpPr>
        <p:spPr>
          <a:xfrm>
            <a:off x="4323678" y="6079290"/>
            <a:ext cx="5041269" cy="843050"/>
          </a:xfrm>
          <a:prstGeom prst="rect">
            <a:avLst/>
          </a:prstGeom>
        </p:spPr>
        <p:txBody>
          <a:bodyPr lIns="0" tIns="0" rIns="0" bIns="0" rtlCol="0" anchor="t">
            <a:spAutoFit/>
          </a:bodyPr>
          <a:lstStyle/>
          <a:p>
            <a:pPr marL="482831" lvl="1" indent="-241416" algn="l">
              <a:lnSpc>
                <a:spcPts val="3354"/>
              </a:lnSpc>
              <a:buFont typeface="Arial"/>
              <a:buChar char="•"/>
            </a:pPr>
            <a:r>
              <a:rPr lang="en-US" sz="2236" spc="44">
                <a:solidFill>
                  <a:srgbClr val="191919"/>
                </a:solidFill>
                <a:latin typeface="Arimo Bold"/>
              </a:rPr>
              <a:t>Framework: ?Laravel</a:t>
            </a:r>
          </a:p>
          <a:p>
            <a:pPr algn="l">
              <a:lnSpc>
                <a:spcPts val="3354"/>
              </a:lnSpc>
            </a:pPr>
            <a:endParaRPr lang="en-US" sz="2236" spc="44">
              <a:solidFill>
                <a:srgbClr val="191919"/>
              </a:solidFill>
              <a:latin typeface="Arimo Bold"/>
            </a:endParaRPr>
          </a:p>
        </p:txBody>
      </p:sp>
      <p:sp>
        <p:nvSpPr>
          <p:cNvPr id="27" name="TextBox 27"/>
          <p:cNvSpPr txBox="1"/>
          <p:nvPr/>
        </p:nvSpPr>
        <p:spPr>
          <a:xfrm>
            <a:off x="4323678" y="7176591"/>
            <a:ext cx="4511100" cy="843050"/>
          </a:xfrm>
          <a:prstGeom prst="rect">
            <a:avLst/>
          </a:prstGeom>
        </p:spPr>
        <p:txBody>
          <a:bodyPr lIns="0" tIns="0" rIns="0" bIns="0" rtlCol="0" anchor="t">
            <a:spAutoFit/>
          </a:bodyPr>
          <a:lstStyle/>
          <a:p>
            <a:pPr marL="482831" lvl="1" indent="-241416" algn="l">
              <a:lnSpc>
                <a:spcPts val="3354"/>
              </a:lnSpc>
              <a:buFont typeface="Arial"/>
              <a:buChar char="•"/>
            </a:pPr>
            <a:r>
              <a:rPr lang="en-US" sz="2236" spc="44">
                <a:solidFill>
                  <a:srgbClr val="191919"/>
                </a:solidFill>
                <a:latin typeface="Arimo Bold"/>
              </a:rPr>
              <a:t>Khác: XAMPP, Apache WebServer,...</a:t>
            </a:r>
          </a:p>
        </p:txBody>
      </p:sp>
      <p:sp>
        <p:nvSpPr>
          <p:cNvPr id="28" name="TextBox 28"/>
          <p:cNvSpPr txBox="1"/>
          <p:nvPr/>
        </p:nvSpPr>
        <p:spPr>
          <a:xfrm>
            <a:off x="3388853" y="1398685"/>
            <a:ext cx="11510293"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Clear Sans Bold"/>
              </a:rPr>
              <a:t>CÁC CÔNG NGHỆ SỬ DỤNG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1482544"/>
            <a:ext cx="8428965"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Clear Sans Bold"/>
              </a:rPr>
              <a:t>II. PHÂN TÍCH THIẾT KẾ HỆ THỐNG</a:t>
            </a:r>
          </a:p>
        </p:txBody>
      </p:sp>
      <p:grpSp>
        <p:nvGrpSpPr>
          <p:cNvPr id="3" name="Group 3"/>
          <p:cNvGrpSpPr/>
          <p:nvPr/>
        </p:nvGrpSpPr>
        <p:grpSpPr>
          <a:xfrm>
            <a:off x="1099548" y="3312338"/>
            <a:ext cx="16088905" cy="5156621"/>
            <a:chOff x="0" y="0"/>
            <a:chExt cx="21451873" cy="6875495"/>
          </a:xfrm>
        </p:grpSpPr>
        <p:grpSp>
          <p:nvGrpSpPr>
            <p:cNvPr id="4" name="Group 4"/>
            <p:cNvGrpSpPr/>
            <p:nvPr/>
          </p:nvGrpSpPr>
          <p:grpSpPr>
            <a:xfrm>
              <a:off x="550401" y="0"/>
              <a:ext cx="5935792" cy="2761816"/>
              <a:chOff x="0" y="0"/>
              <a:chExt cx="6667622" cy="3102323"/>
            </a:xfrm>
          </p:grpSpPr>
          <p:sp>
            <p:nvSpPr>
              <p:cNvPr id="5" name="Freeform 5"/>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txBody>
              <a:bodyPr/>
              <a:lstStyle/>
              <a:p>
                <a:endParaRPr lang="en-US"/>
              </a:p>
            </p:txBody>
          </p:sp>
        </p:grpSp>
        <p:sp>
          <p:nvSpPr>
            <p:cNvPr id="6" name="Freeform 6"/>
            <p:cNvSpPr/>
            <p:nvPr/>
          </p:nvSpPr>
          <p:spPr>
            <a:xfrm>
              <a:off x="0"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asvg="http://schemas.microsoft.com/office/drawing/2016/SVG/main" r:embed="rId3"/>
                  </a:ext>
                </a:extLst>
              </a:blip>
              <a:stretch>
                <a:fillRect l="-8914" r="-8914"/>
              </a:stretch>
            </a:blipFill>
          </p:spPr>
          <p:txBody>
            <a:bodyPr/>
            <a:lstStyle/>
            <a:p>
              <a:endParaRPr lang="en-US"/>
            </a:p>
          </p:txBody>
        </p:sp>
        <p:sp>
          <p:nvSpPr>
            <p:cNvPr id="7" name="TextBox 7"/>
            <p:cNvSpPr txBox="1"/>
            <p:nvPr/>
          </p:nvSpPr>
          <p:spPr>
            <a:xfrm>
              <a:off x="143037"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01</a:t>
              </a:r>
            </a:p>
          </p:txBody>
        </p:sp>
        <p:sp>
          <p:nvSpPr>
            <p:cNvPr id="8" name="TextBox 8"/>
            <p:cNvSpPr txBox="1"/>
            <p:nvPr/>
          </p:nvSpPr>
          <p:spPr>
            <a:xfrm>
              <a:off x="1235040" y="835288"/>
              <a:ext cx="4692352" cy="11160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THIẾT KẾ HỆ THỐNG</a:t>
              </a:r>
            </a:p>
          </p:txBody>
        </p:sp>
        <p:grpSp>
          <p:nvGrpSpPr>
            <p:cNvPr id="9" name="Group 9"/>
            <p:cNvGrpSpPr/>
            <p:nvPr/>
          </p:nvGrpSpPr>
          <p:grpSpPr>
            <a:xfrm>
              <a:off x="7938777" y="0"/>
              <a:ext cx="5935792" cy="2761816"/>
              <a:chOff x="0" y="0"/>
              <a:chExt cx="6667622" cy="3102323"/>
            </a:xfrm>
          </p:grpSpPr>
          <p:sp>
            <p:nvSpPr>
              <p:cNvPr id="10" name="Freeform 10"/>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txBody>
              <a:bodyPr/>
              <a:lstStyle/>
              <a:p>
                <a:endParaRPr lang="en-US"/>
              </a:p>
            </p:txBody>
          </p:sp>
        </p:grpSp>
        <p:sp>
          <p:nvSpPr>
            <p:cNvPr id="11" name="Freeform 11"/>
            <p:cNvSpPr/>
            <p:nvPr/>
          </p:nvSpPr>
          <p:spPr>
            <a:xfrm>
              <a:off x="7388377"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asvg="http://schemas.microsoft.com/office/drawing/2016/SVG/main" r:embed="rId5"/>
                  </a:ext>
                </a:extLst>
              </a:blip>
              <a:stretch>
                <a:fillRect l="-8914" r="-8914"/>
              </a:stretch>
            </a:blipFill>
          </p:spPr>
          <p:txBody>
            <a:bodyPr/>
            <a:lstStyle/>
            <a:p>
              <a:endParaRPr lang="en-US"/>
            </a:p>
          </p:txBody>
        </p:sp>
        <p:sp>
          <p:nvSpPr>
            <p:cNvPr id="12" name="TextBox 12"/>
            <p:cNvSpPr txBox="1"/>
            <p:nvPr/>
          </p:nvSpPr>
          <p:spPr>
            <a:xfrm>
              <a:off x="7531413"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02</a:t>
              </a:r>
            </a:p>
          </p:txBody>
        </p:sp>
        <p:sp>
          <p:nvSpPr>
            <p:cNvPr id="13" name="TextBox 13"/>
            <p:cNvSpPr txBox="1"/>
            <p:nvPr/>
          </p:nvSpPr>
          <p:spPr>
            <a:xfrm>
              <a:off x="8764378" y="1146155"/>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CƠ SỞ DỮ LIỆU</a:t>
              </a:r>
            </a:p>
          </p:txBody>
        </p:sp>
        <p:grpSp>
          <p:nvGrpSpPr>
            <p:cNvPr id="14" name="Group 14"/>
            <p:cNvGrpSpPr/>
            <p:nvPr/>
          </p:nvGrpSpPr>
          <p:grpSpPr>
            <a:xfrm>
              <a:off x="15339854" y="0"/>
              <a:ext cx="6112019" cy="2761816"/>
              <a:chOff x="0" y="0"/>
              <a:chExt cx="6865576" cy="3102323"/>
            </a:xfrm>
          </p:grpSpPr>
          <p:sp>
            <p:nvSpPr>
              <p:cNvPr id="15" name="Freeform 15"/>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txBody>
              <a:bodyPr/>
              <a:lstStyle/>
              <a:p>
                <a:endParaRPr lang="en-US"/>
              </a:p>
            </p:txBody>
          </p:sp>
        </p:grpSp>
        <p:sp>
          <p:nvSpPr>
            <p:cNvPr id="16" name="Freeform 16"/>
            <p:cNvSpPr/>
            <p:nvPr/>
          </p:nvSpPr>
          <p:spPr>
            <a:xfrm>
              <a:off x="14789453"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6">
                <a:extLst>
                  <a:ext uri="{96DAC541-7B7A-43D3-8B79-37D633B846F1}">
                    <asvg:svgBlip xmlns:asvg="http://schemas.microsoft.com/office/drawing/2016/SVG/main" r:embed="rId7"/>
                  </a:ext>
                </a:extLst>
              </a:blip>
              <a:stretch>
                <a:fillRect l="-8914" r="-8914"/>
              </a:stretch>
            </a:blipFill>
          </p:spPr>
          <p:txBody>
            <a:bodyPr/>
            <a:lstStyle/>
            <a:p>
              <a:endParaRPr lang="en-US"/>
            </a:p>
          </p:txBody>
        </p:sp>
        <p:sp>
          <p:nvSpPr>
            <p:cNvPr id="17" name="TextBox 17"/>
            <p:cNvSpPr txBox="1"/>
            <p:nvPr/>
          </p:nvSpPr>
          <p:spPr>
            <a:xfrm>
              <a:off x="14932490"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03</a:t>
              </a:r>
            </a:p>
          </p:txBody>
        </p:sp>
        <p:sp>
          <p:nvSpPr>
            <p:cNvPr id="18" name="TextBox 18"/>
            <p:cNvSpPr txBox="1"/>
            <p:nvPr/>
          </p:nvSpPr>
          <p:spPr>
            <a:xfrm>
              <a:off x="16029954" y="913367"/>
              <a:ext cx="5250759" cy="11160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CHỨC NĂNG NGƯỜI DÙNG</a:t>
              </a:r>
            </a:p>
          </p:txBody>
        </p:sp>
        <p:sp>
          <p:nvSpPr>
            <p:cNvPr id="19" name="TextBox 19"/>
            <p:cNvSpPr txBox="1"/>
            <p:nvPr/>
          </p:nvSpPr>
          <p:spPr>
            <a:xfrm>
              <a:off x="3837225" y="5085503"/>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05</a:t>
              </a:r>
            </a:p>
          </p:txBody>
        </p:sp>
        <p:grpSp>
          <p:nvGrpSpPr>
            <p:cNvPr id="20" name="Group 20"/>
            <p:cNvGrpSpPr/>
            <p:nvPr/>
          </p:nvGrpSpPr>
          <p:grpSpPr>
            <a:xfrm>
              <a:off x="7938777" y="4113679"/>
              <a:ext cx="5935792" cy="2761816"/>
              <a:chOff x="0" y="0"/>
              <a:chExt cx="6667622" cy="3102323"/>
            </a:xfrm>
          </p:grpSpPr>
          <p:sp>
            <p:nvSpPr>
              <p:cNvPr id="21" name="Freeform 21"/>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txBody>
              <a:bodyPr/>
              <a:lstStyle/>
              <a:p>
                <a:endParaRPr lang="en-US"/>
              </a:p>
            </p:txBody>
          </p:sp>
        </p:grpSp>
        <p:sp>
          <p:nvSpPr>
            <p:cNvPr id="22" name="Freeform 22"/>
            <p:cNvSpPr/>
            <p:nvPr/>
          </p:nvSpPr>
          <p:spPr>
            <a:xfrm>
              <a:off x="7388377" y="4846052"/>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asvg="http://schemas.microsoft.com/office/drawing/2016/SVG/main" r:embed="rId9"/>
                  </a:ext>
                </a:extLst>
              </a:blip>
              <a:stretch>
                <a:fillRect l="-8914" r="-8914"/>
              </a:stretch>
            </a:blipFill>
          </p:spPr>
          <p:txBody>
            <a:bodyPr/>
            <a:lstStyle/>
            <a:p>
              <a:endParaRPr lang="en-US"/>
            </a:p>
          </p:txBody>
        </p:sp>
        <p:sp>
          <p:nvSpPr>
            <p:cNvPr id="23" name="TextBox 23"/>
            <p:cNvSpPr txBox="1"/>
            <p:nvPr/>
          </p:nvSpPr>
          <p:spPr>
            <a:xfrm>
              <a:off x="7531413" y="5085503"/>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rPr>
                <a:t>04</a:t>
              </a:r>
            </a:p>
          </p:txBody>
        </p:sp>
        <p:sp>
          <p:nvSpPr>
            <p:cNvPr id="24" name="TextBox 24"/>
            <p:cNvSpPr txBox="1"/>
            <p:nvPr/>
          </p:nvSpPr>
          <p:spPr>
            <a:xfrm>
              <a:off x="8560497" y="4917499"/>
              <a:ext cx="4692352" cy="11160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CHỨC NĂNG NGƯỜI QUẢN TRỊ</a:t>
              </a:r>
            </a:p>
          </p:txBody>
        </p:sp>
        <p:sp>
          <p:nvSpPr>
            <p:cNvPr id="25" name="AutoShape 25"/>
            <p:cNvSpPr/>
            <p:nvPr/>
          </p:nvSpPr>
          <p:spPr>
            <a:xfrm>
              <a:off x="6473493" y="1380908"/>
              <a:ext cx="914884" cy="62935"/>
            </a:xfrm>
            <a:prstGeom prst="rect">
              <a:avLst/>
            </a:prstGeom>
            <a:solidFill>
              <a:srgbClr val="86EAE9"/>
            </a:solidFill>
          </p:spPr>
          <p:txBody>
            <a:bodyPr/>
            <a:lstStyle/>
            <a:p>
              <a:endParaRPr lang="en-US"/>
            </a:p>
          </p:txBody>
        </p:sp>
        <p:sp>
          <p:nvSpPr>
            <p:cNvPr id="26" name="AutoShape 26"/>
            <p:cNvSpPr/>
            <p:nvPr/>
          </p:nvSpPr>
          <p:spPr>
            <a:xfrm>
              <a:off x="13874569" y="1317973"/>
              <a:ext cx="914884" cy="62935"/>
            </a:xfrm>
            <a:prstGeom prst="rect">
              <a:avLst/>
            </a:prstGeom>
            <a:solidFill>
              <a:srgbClr val="37C9EF"/>
            </a:solidFill>
          </p:spPr>
          <p:txBody>
            <a:bodyPr/>
            <a:lstStyle/>
            <a:p>
              <a:endParaRPr lang="en-US"/>
            </a:p>
          </p:txBody>
        </p:sp>
        <p:sp>
          <p:nvSpPr>
            <p:cNvPr id="27" name="AutoShape 27"/>
            <p:cNvSpPr/>
            <p:nvPr/>
          </p:nvSpPr>
          <p:spPr>
            <a:xfrm rot="-5400000">
              <a:off x="17086123" y="4096734"/>
              <a:ext cx="2732771" cy="62935"/>
            </a:xfrm>
            <a:prstGeom prst="rect">
              <a:avLst/>
            </a:prstGeom>
            <a:solidFill>
              <a:srgbClr val="37C9EF"/>
            </a:solidFill>
          </p:spPr>
          <p:txBody>
            <a:bodyPr/>
            <a:lstStyle/>
            <a:p>
              <a:endParaRPr lang="en-US"/>
            </a:p>
          </p:txBody>
        </p:sp>
        <p:sp>
          <p:nvSpPr>
            <p:cNvPr id="28" name="AutoShape 28"/>
            <p:cNvSpPr/>
            <p:nvPr/>
          </p:nvSpPr>
          <p:spPr>
            <a:xfrm>
              <a:off x="13874569" y="5494587"/>
              <a:ext cx="4609408" cy="63818"/>
            </a:xfrm>
            <a:prstGeom prst="rect">
              <a:avLst/>
            </a:prstGeom>
            <a:solidFill>
              <a:srgbClr val="37C9EF"/>
            </a:solidFill>
          </p:spPr>
          <p:txBody>
            <a:bodyPr/>
            <a:lstStyle/>
            <a:p>
              <a:endParaRPr lang="en-US"/>
            </a:p>
          </p:txBody>
        </p:sp>
      </p:grpSp>
      <p:sp>
        <p:nvSpPr>
          <p:cNvPr id="29" name="AutoShape 29"/>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30" name="Group 30"/>
          <p:cNvGrpSpPr/>
          <p:nvPr/>
        </p:nvGrpSpPr>
        <p:grpSpPr>
          <a:xfrm>
            <a:off x="333652" y="166707"/>
            <a:ext cx="8586872" cy="861993"/>
            <a:chOff x="0" y="0"/>
            <a:chExt cx="11449163" cy="1149324"/>
          </a:xfrm>
        </p:grpSpPr>
        <p:sp>
          <p:nvSpPr>
            <p:cNvPr id="31" name="Freeform 31"/>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10"/>
              <a:stretch>
                <a:fillRect/>
              </a:stretch>
            </a:blipFill>
          </p:spPr>
          <p:txBody>
            <a:bodyPr/>
            <a:lstStyle/>
            <a:p>
              <a:endParaRPr lang="en-US"/>
            </a:p>
          </p:txBody>
        </p:sp>
        <p:sp>
          <p:nvSpPr>
            <p:cNvPr id="32" name="TextBox 32"/>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8507752" y="1418503"/>
            <a:ext cx="8956428" cy="9224785"/>
            <a:chOff x="0" y="0"/>
            <a:chExt cx="11941904" cy="12299714"/>
          </a:xfrm>
        </p:grpSpPr>
        <p:sp>
          <p:nvSpPr>
            <p:cNvPr id="3" name="Freeform 3"/>
            <p:cNvSpPr/>
            <p:nvPr/>
          </p:nvSpPr>
          <p:spPr>
            <a:xfrm>
              <a:off x="0" y="0"/>
              <a:ext cx="11941904" cy="12299714"/>
            </a:xfrm>
            <a:custGeom>
              <a:avLst/>
              <a:gdLst/>
              <a:ahLst/>
              <a:cxnLst/>
              <a:rect l="l" t="t" r="r" b="b"/>
              <a:pathLst>
                <a:path w="11941904" h="12299714">
                  <a:moveTo>
                    <a:pt x="0" y="0"/>
                  </a:moveTo>
                  <a:lnTo>
                    <a:pt x="11941904" y="0"/>
                  </a:lnTo>
                  <a:lnTo>
                    <a:pt x="11941904" y="12299714"/>
                  </a:lnTo>
                  <a:lnTo>
                    <a:pt x="0" y="12299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729472" y="1183195"/>
              <a:ext cx="10529812" cy="9572482"/>
              <a:chOff x="0" y="0"/>
              <a:chExt cx="2384232" cy="2167467"/>
            </a:xfrm>
          </p:grpSpPr>
          <p:sp>
            <p:nvSpPr>
              <p:cNvPr id="5" name="Freeform 5"/>
              <p:cNvSpPr/>
              <p:nvPr/>
            </p:nvSpPr>
            <p:spPr>
              <a:xfrm>
                <a:off x="0" y="0"/>
                <a:ext cx="2384232" cy="2167467"/>
              </a:xfrm>
              <a:custGeom>
                <a:avLst/>
                <a:gdLst/>
                <a:ahLst/>
                <a:cxnLst/>
                <a:rect l="l" t="t" r="r" b="b"/>
                <a:pathLst>
                  <a:path w="2384232" h="2167467">
                    <a:moveTo>
                      <a:pt x="29410" y="0"/>
                    </a:moveTo>
                    <a:lnTo>
                      <a:pt x="2354822" y="0"/>
                    </a:lnTo>
                    <a:cubicBezTo>
                      <a:pt x="2362622" y="0"/>
                      <a:pt x="2370103" y="3098"/>
                      <a:pt x="2375618" y="8614"/>
                    </a:cubicBezTo>
                    <a:cubicBezTo>
                      <a:pt x="2381133" y="14129"/>
                      <a:pt x="2384232" y="21610"/>
                      <a:pt x="2384232" y="29410"/>
                    </a:cubicBezTo>
                    <a:lnTo>
                      <a:pt x="2384232" y="2138057"/>
                    </a:lnTo>
                    <a:cubicBezTo>
                      <a:pt x="2384232" y="2145857"/>
                      <a:pt x="2381133" y="2153338"/>
                      <a:pt x="2375618" y="2158853"/>
                    </a:cubicBezTo>
                    <a:cubicBezTo>
                      <a:pt x="2370103" y="2164368"/>
                      <a:pt x="2362622" y="2167467"/>
                      <a:pt x="2354822" y="2167467"/>
                    </a:cubicBezTo>
                    <a:lnTo>
                      <a:pt x="29410" y="2167467"/>
                    </a:lnTo>
                    <a:cubicBezTo>
                      <a:pt x="21610" y="2167467"/>
                      <a:pt x="14129" y="2164368"/>
                      <a:pt x="8614" y="2158853"/>
                    </a:cubicBezTo>
                    <a:cubicBezTo>
                      <a:pt x="3098" y="2153338"/>
                      <a:pt x="0" y="2145857"/>
                      <a:pt x="0" y="2138057"/>
                    </a:cubicBezTo>
                    <a:lnTo>
                      <a:pt x="0" y="29410"/>
                    </a:lnTo>
                    <a:cubicBezTo>
                      <a:pt x="0" y="21610"/>
                      <a:pt x="3098" y="14129"/>
                      <a:pt x="8614" y="8614"/>
                    </a:cubicBezTo>
                    <a:cubicBezTo>
                      <a:pt x="14129" y="3098"/>
                      <a:pt x="21610" y="0"/>
                      <a:pt x="29410" y="0"/>
                    </a:cubicBezTo>
                    <a:close/>
                  </a:path>
                </a:pathLst>
              </a:custGeom>
              <a:solidFill>
                <a:srgbClr val="FFFFFF"/>
              </a:solidFill>
              <a:ln w="19050" cap="rnd">
                <a:solidFill>
                  <a:srgbClr val="000000"/>
                </a:solidFill>
                <a:prstDash val="solid"/>
                <a:round/>
              </a:ln>
            </p:spPr>
            <p:txBody>
              <a:bodyPr/>
              <a:lstStyle/>
              <a:p>
                <a:endParaRPr lang="en-US"/>
              </a:p>
            </p:txBody>
          </p:sp>
          <p:sp>
            <p:nvSpPr>
              <p:cNvPr id="6" name="TextBox 6"/>
              <p:cNvSpPr txBox="1"/>
              <p:nvPr/>
            </p:nvSpPr>
            <p:spPr>
              <a:xfrm>
                <a:off x="0" y="-28575"/>
                <a:ext cx="2384232" cy="2196042"/>
              </a:xfrm>
              <a:prstGeom prst="rect">
                <a:avLst/>
              </a:prstGeom>
            </p:spPr>
            <p:txBody>
              <a:bodyPr lIns="50800" tIns="50800" rIns="50800" bIns="50800" rtlCol="0" anchor="ctr"/>
              <a:lstStyle/>
              <a:p>
                <a:pPr algn="ctr">
                  <a:lnSpc>
                    <a:spcPts val="2100"/>
                  </a:lnSpc>
                </a:pPr>
                <a:endParaRPr/>
              </a:p>
            </p:txBody>
          </p:sp>
        </p:grpSp>
      </p:grpSp>
      <p:sp>
        <p:nvSpPr>
          <p:cNvPr id="7" name="AutoShape 7"/>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8" name="Group 8"/>
          <p:cNvGrpSpPr/>
          <p:nvPr/>
        </p:nvGrpSpPr>
        <p:grpSpPr>
          <a:xfrm>
            <a:off x="333652" y="166707"/>
            <a:ext cx="8586872" cy="861993"/>
            <a:chOff x="0" y="0"/>
            <a:chExt cx="11449163" cy="1149324"/>
          </a:xfrm>
        </p:grpSpPr>
        <p:sp>
          <p:nvSpPr>
            <p:cNvPr id="9" name="Freeform 9"/>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
        <p:nvSpPr>
          <p:cNvPr id="11" name="Freeform 11"/>
          <p:cNvSpPr/>
          <p:nvPr/>
        </p:nvSpPr>
        <p:spPr>
          <a:xfrm>
            <a:off x="9625376" y="3885727"/>
            <a:ext cx="6721180" cy="4098602"/>
          </a:xfrm>
          <a:custGeom>
            <a:avLst/>
            <a:gdLst/>
            <a:ahLst/>
            <a:cxnLst/>
            <a:rect l="l" t="t" r="r" b="b"/>
            <a:pathLst>
              <a:path w="6721180" h="4098602">
                <a:moveTo>
                  <a:pt x="0" y="0"/>
                </a:moveTo>
                <a:lnTo>
                  <a:pt x="6721180" y="0"/>
                </a:lnTo>
                <a:lnTo>
                  <a:pt x="6721180" y="4098602"/>
                </a:lnTo>
                <a:lnTo>
                  <a:pt x="0" y="4098602"/>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484120" y="1795869"/>
            <a:ext cx="8612609" cy="1085850"/>
          </a:xfrm>
          <a:prstGeom prst="rect">
            <a:avLst/>
          </a:prstGeom>
        </p:spPr>
        <p:txBody>
          <a:bodyPr lIns="0" tIns="0" rIns="0" bIns="0" rtlCol="0" anchor="t">
            <a:spAutoFit/>
          </a:bodyPr>
          <a:lstStyle/>
          <a:p>
            <a:pPr algn="ctr">
              <a:lnSpc>
                <a:spcPts val="8400"/>
              </a:lnSpc>
            </a:pPr>
            <a:r>
              <a:rPr lang="en-US" sz="7000">
                <a:solidFill>
                  <a:srgbClr val="000000"/>
                </a:solidFill>
                <a:latin typeface="Asap"/>
              </a:rPr>
              <a:t>Thiết kế hệ thống</a:t>
            </a:r>
          </a:p>
        </p:txBody>
      </p:sp>
      <p:sp>
        <p:nvSpPr>
          <p:cNvPr id="13" name="TextBox 13"/>
          <p:cNvSpPr txBox="1"/>
          <p:nvPr/>
        </p:nvSpPr>
        <p:spPr>
          <a:xfrm>
            <a:off x="333652" y="4771072"/>
            <a:ext cx="8586872" cy="1163955"/>
          </a:xfrm>
          <a:prstGeom prst="rect">
            <a:avLst/>
          </a:prstGeom>
        </p:spPr>
        <p:txBody>
          <a:bodyPr lIns="0" tIns="0" rIns="0" bIns="0" rtlCol="0" anchor="t">
            <a:spAutoFit/>
          </a:bodyPr>
          <a:lstStyle/>
          <a:p>
            <a:pPr algn="l">
              <a:lnSpc>
                <a:spcPts val="4679"/>
              </a:lnSpc>
            </a:pPr>
            <a:r>
              <a:rPr lang="en-US" sz="3599">
                <a:solidFill>
                  <a:srgbClr val="000000"/>
                </a:solidFill>
                <a:latin typeface="Muli"/>
              </a:rPr>
              <a:t>Hệ thống sử dụng mô hình Model-View-Controller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99158" y="5143500"/>
            <a:ext cx="2622154" cy="2662085"/>
          </a:xfrm>
          <a:custGeom>
            <a:avLst/>
            <a:gdLst/>
            <a:ahLst/>
            <a:cxnLst/>
            <a:rect l="l" t="t" r="r" b="b"/>
            <a:pathLst>
              <a:path w="2622154" h="2662085">
                <a:moveTo>
                  <a:pt x="0" y="0"/>
                </a:moveTo>
                <a:lnTo>
                  <a:pt x="2622154" y="0"/>
                </a:lnTo>
                <a:lnTo>
                  <a:pt x="2622154" y="2662085"/>
                </a:lnTo>
                <a:lnTo>
                  <a:pt x="0" y="2662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4" name="Group 4"/>
          <p:cNvGrpSpPr/>
          <p:nvPr/>
        </p:nvGrpSpPr>
        <p:grpSpPr>
          <a:xfrm>
            <a:off x="333652" y="166707"/>
            <a:ext cx="8586872" cy="861993"/>
            <a:chOff x="0" y="0"/>
            <a:chExt cx="11449163" cy="1149324"/>
          </a:xfrm>
        </p:grpSpPr>
        <p:sp>
          <p:nvSpPr>
            <p:cNvPr id="5" name="Freeform 5"/>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
        <p:nvSpPr>
          <p:cNvPr id="8" name="TextBox 8"/>
          <p:cNvSpPr txBox="1"/>
          <p:nvPr/>
        </p:nvSpPr>
        <p:spPr>
          <a:xfrm>
            <a:off x="850663" y="1476375"/>
            <a:ext cx="4519145" cy="923925"/>
          </a:xfrm>
          <a:prstGeom prst="rect">
            <a:avLst/>
          </a:prstGeom>
        </p:spPr>
        <p:txBody>
          <a:bodyPr lIns="0" tIns="0" rIns="0" bIns="0" rtlCol="0" anchor="t">
            <a:spAutoFit/>
          </a:bodyPr>
          <a:lstStyle/>
          <a:p>
            <a:pPr algn="l">
              <a:lnSpc>
                <a:spcPts val="7200"/>
              </a:lnSpc>
            </a:pPr>
            <a:r>
              <a:rPr lang="en-US" sz="6000">
                <a:solidFill>
                  <a:srgbClr val="000000"/>
                </a:solidFill>
                <a:latin typeface="Asap"/>
              </a:rPr>
              <a:t>Cơ sở dữ liệu</a:t>
            </a:r>
          </a:p>
        </p:txBody>
      </p:sp>
      <p:pic>
        <p:nvPicPr>
          <p:cNvPr id="10" name="Picture 9" descr="A screenshot of a computer&#10;&#10;Description automatically generated">
            <a:extLst>
              <a:ext uri="{FF2B5EF4-FFF2-40B4-BE49-F238E27FC236}">
                <a16:creationId xmlns:a16="http://schemas.microsoft.com/office/drawing/2014/main" id="{FF3EFEED-127D-D54D-B7D0-FC9790BF99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5285" y="1476374"/>
            <a:ext cx="10212052" cy="81629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635</Words>
  <Application>Microsoft Office PowerPoint</Application>
  <PresentationFormat>Custom</PresentationFormat>
  <Paragraphs>87</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Cabin Medium</vt:lpstr>
      <vt:lpstr>Calibri</vt:lpstr>
      <vt:lpstr>Asap</vt:lpstr>
      <vt:lpstr>Arimo Bold</vt:lpstr>
      <vt:lpstr>Muli</vt:lpstr>
      <vt:lpstr>Clear Sans Bold</vt:lpstr>
      <vt:lpstr>Asap Bold</vt:lpstr>
      <vt:lpstr>DejaVu Serif Bold</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 ĐATN </dc:title>
  <cp:lastModifiedBy>Thảo Trần</cp:lastModifiedBy>
  <cp:revision>3</cp:revision>
  <dcterms:created xsi:type="dcterms:W3CDTF">2006-08-16T00:00:00Z</dcterms:created>
  <dcterms:modified xsi:type="dcterms:W3CDTF">2024-06-10T16:46:11Z</dcterms:modified>
  <dc:identifier>DAGGkrBK2fg</dc:identifier>
</cp:coreProperties>
</file>